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140"/>
  </p:notesMasterIdLst>
  <p:sldIdLst>
    <p:sldId id="256" r:id="rId2"/>
    <p:sldId id="257" r:id="rId3"/>
    <p:sldId id="258" r:id="rId4"/>
    <p:sldId id="260" r:id="rId5"/>
    <p:sldId id="259" r:id="rId6"/>
    <p:sldId id="270" r:id="rId7"/>
    <p:sldId id="318" r:id="rId8"/>
    <p:sldId id="313" r:id="rId9"/>
    <p:sldId id="261" r:id="rId10"/>
    <p:sldId id="266" r:id="rId11"/>
    <p:sldId id="263" r:id="rId12"/>
    <p:sldId id="264" r:id="rId13"/>
    <p:sldId id="267" r:id="rId14"/>
    <p:sldId id="268" r:id="rId15"/>
    <p:sldId id="363" r:id="rId16"/>
    <p:sldId id="371" r:id="rId17"/>
    <p:sldId id="269" r:id="rId18"/>
    <p:sldId id="367" r:id="rId19"/>
    <p:sldId id="373" r:id="rId20"/>
    <p:sldId id="374" r:id="rId21"/>
    <p:sldId id="271" r:id="rId22"/>
    <p:sldId id="272" r:id="rId23"/>
    <p:sldId id="273" r:id="rId24"/>
    <p:sldId id="275" r:id="rId25"/>
    <p:sldId id="274" r:id="rId26"/>
    <p:sldId id="276" r:id="rId27"/>
    <p:sldId id="277" r:id="rId28"/>
    <p:sldId id="278" r:id="rId29"/>
    <p:sldId id="279" r:id="rId30"/>
    <p:sldId id="281" r:id="rId31"/>
    <p:sldId id="280" r:id="rId32"/>
    <p:sldId id="282" r:id="rId33"/>
    <p:sldId id="283" r:id="rId34"/>
    <p:sldId id="284" r:id="rId35"/>
    <p:sldId id="310" r:id="rId36"/>
    <p:sldId id="311" r:id="rId37"/>
    <p:sldId id="383" r:id="rId38"/>
    <p:sldId id="366" r:id="rId39"/>
    <p:sldId id="375" r:id="rId40"/>
    <p:sldId id="376" r:id="rId41"/>
    <p:sldId id="377" r:id="rId42"/>
    <p:sldId id="288" r:id="rId43"/>
    <p:sldId id="292" r:id="rId44"/>
    <p:sldId id="285" r:id="rId45"/>
    <p:sldId id="289" r:id="rId46"/>
    <p:sldId id="291" r:id="rId47"/>
    <p:sldId id="287" r:id="rId48"/>
    <p:sldId id="314" r:id="rId49"/>
    <p:sldId id="293" r:id="rId50"/>
    <p:sldId id="294" r:id="rId51"/>
    <p:sldId id="296" r:id="rId52"/>
    <p:sldId id="304" r:id="rId53"/>
    <p:sldId id="290" r:id="rId54"/>
    <p:sldId id="295" r:id="rId55"/>
    <p:sldId id="286" r:id="rId56"/>
    <p:sldId id="359" r:id="rId57"/>
    <p:sldId id="305" r:id="rId58"/>
    <p:sldId id="297" r:id="rId59"/>
    <p:sldId id="301" r:id="rId60"/>
    <p:sldId id="303" r:id="rId61"/>
    <p:sldId id="298" r:id="rId62"/>
    <p:sldId id="302" r:id="rId63"/>
    <p:sldId id="299" r:id="rId64"/>
    <p:sldId id="372" r:id="rId65"/>
    <p:sldId id="306" r:id="rId66"/>
    <p:sldId id="369" r:id="rId67"/>
    <p:sldId id="370" r:id="rId68"/>
    <p:sldId id="384" r:id="rId69"/>
    <p:sldId id="319" r:id="rId70"/>
    <p:sldId id="368" r:id="rId71"/>
    <p:sldId id="385" r:id="rId72"/>
    <p:sldId id="387" r:id="rId73"/>
    <p:sldId id="388" r:id="rId74"/>
    <p:sldId id="389" r:id="rId75"/>
    <p:sldId id="390" r:id="rId76"/>
    <p:sldId id="393" r:id="rId77"/>
    <p:sldId id="392" r:id="rId78"/>
    <p:sldId id="391" r:id="rId79"/>
    <p:sldId id="394" r:id="rId80"/>
    <p:sldId id="395" r:id="rId81"/>
    <p:sldId id="307" r:id="rId82"/>
    <p:sldId id="308" r:id="rId83"/>
    <p:sldId id="396" r:id="rId84"/>
    <p:sldId id="321" r:id="rId85"/>
    <p:sldId id="322" r:id="rId86"/>
    <p:sldId id="364" r:id="rId87"/>
    <p:sldId id="339" r:id="rId88"/>
    <p:sldId id="338" r:id="rId89"/>
    <p:sldId id="337" r:id="rId90"/>
    <p:sldId id="341" r:id="rId91"/>
    <p:sldId id="335" r:id="rId92"/>
    <p:sldId id="344" r:id="rId93"/>
    <p:sldId id="350" r:id="rId94"/>
    <p:sldId id="336" r:id="rId95"/>
    <p:sldId id="342" r:id="rId96"/>
    <p:sldId id="334" r:id="rId97"/>
    <p:sldId id="352" r:id="rId98"/>
    <p:sldId id="351" r:id="rId99"/>
    <p:sldId id="328" r:id="rId100"/>
    <p:sldId id="327" r:id="rId101"/>
    <p:sldId id="349" r:id="rId102"/>
    <p:sldId id="345" r:id="rId103"/>
    <p:sldId id="348" r:id="rId104"/>
    <p:sldId id="347" r:id="rId105"/>
    <p:sldId id="331" r:id="rId106"/>
    <p:sldId id="346" r:id="rId107"/>
    <p:sldId id="332" r:id="rId108"/>
    <p:sldId id="355" r:id="rId109"/>
    <p:sldId id="354" r:id="rId110"/>
    <p:sldId id="330" r:id="rId111"/>
    <p:sldId id="358" r:id="rId112"/>
    <p:sldId id="403" r:id="rId113"/>
    <p:sldId id="357" r:id="rId114"/>
    <p:sldId id="356" r:id="rId115"/>
    <p:sldId id="362" r:id="rId116"/>
    <p:sldId id="329" r:id="rId117"/>
    <p:sldId id="361" r:id="rId118"/>
    <p:sldId id="382" r:id="rId119"/>
    <p:sldId id="381" r:id="rId120"/>
    <p:sldId id="378" r:id="rId121"/>
    <p:sldId id="380" r:id="rId122"/>
    <p:sldId id="379" r:id="rId123"/>
    <p:sldId id="324" r:id="rId124"/>
    <p:sldId id="353" r:id="rId125"/>
    <p:sldId id="406" r:id="rId126"/>
    <p:sldId id="400" r:id="rId127"/>
    <p:sldId id="401" r:id="rId128"/>
    <p:sldId id="402" r:id="rId129"/>
    <p:sldId id="404" r:id="rId130"/>
    <p:sldId id="326" r:id="rId131"/>
    <p:sldId id="343" r:id="rId132"/>
    <p:sldId id="325" r:id="rId133"/>
    <p:sldId id="333" r:id="rId134"/>
    <p:sldId id="397" r:id="rId135"/>
    <p:sldId id="399" r:id="rId136"/>
    <p:sldId id="398" r:id="rId137"/>
    <p:sldId id="405" r:id="rId138"/>
    <p:sldId id="360"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89" autoAdjust="0"/>
  </p:normalViewPr>
  <p:slideViewPr>
    <p:cSldViewPr>
      <p:cViewPr varScale="1">
        <p:scale>
          <a:sx n="85" d="100"/>
          <a:sy n="85" d="100"/>
        </p:scale>
        <p:origin x="-163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9D4A5-636B-42E9-82E3-328FC4184E8E}" type="datetimeFigureOut">
              <a:rPr lang="en-US" smtClean="0"/>
              <a:t>4/16/2016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65F5E3-1F55-4941-960C-B3A7CC85A27C}" type="slidenum">
              <a:rPr lang="en-US" smtClean="0"/>
              <a:t>‹#›</a:t>
            </a:fld>
            <a:endParaRPr lang="en-US" dirty="0"/>
          </a:p>
        </p:txBody>
      </p:sp>
    </p:spTree>
    <p:extLst>
      <p:ext uri="{BB962C8B-B14F-4D97-AF65-F5344CB8AC3E}">
        <p14:creationId xmlns:p14="http://schemas.microsoft.com/office/powerpoint/2010/main" val="168290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Muscles longitudinal</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11</a:t>
            </a:fld>
            <a:endParaRPr lang="en-US" dirty="0"/>
          </a:p>
        </p:txBody>
      </p:sp>
    </p:spTree>
    <p:extLst>
      <p:ext uri="{BB962C8B-B14F-4D97-AF65-F5344CB8AC3E}">
        <p14:creationId xmlns:p14="http://schemas.microsoft.com/office/powerpoint/2010/main" val="108126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Lipoma peripheral to superficial</a:t>
            </a:r>
            <a:r>
              <a:rPr lang="en-US" baseline="0" dirty="0" smtClean="0"/>
              <a:t> lobe of parotid gland</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62</a:t>
            </a:fld>
            <a:endParaRPr lang="en-US" dirty="0"/>
          </a:p>
        </p:txBody>
      </p:sp>
    </p:spTree>
    <p:extLst>
      <p:ext uri="{BB962C8B-B14F-4D97-AF65-F5344CB8AC3E}">
        <p14:creationId xmlns:p14="http://schemas.microsoft.com/office/powerpoint/2010/main" val="292753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t>
            </a:r>
            <a:r>
              <a:rPr lang="en-US" baseline="0" dirty="0" smtClean="0"/>
              <a:t> is hassalback’s triangle for direct hernia</a:t>
            </a:r>
          </a:p>
          <a:p>
            <a:endParaRPr lang="en-US" baseline="0" dirty="0" smtClean="0"/>
          </a:p>
          <a:p>
            <a:r>
              <a:rPr lang="en-US" baseline="0" dirty="0" smtClean="0"/>
              <a:t>Arrow deep inguinal ring for indirect</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95</a:t>
            </a:fld>
            <a:endParaRPr lang="en-US" dirty="0"/>
          </a:p>
        </p:txBody>
      </p:sp>
    </p:spTree>
    <p:extLst>
      <p:ext uri="{BB962C8B-B14F-4D97-AF65-F5344CB8AC3E}">
        <p14:creationId xmlns:p14="http://schemas.microsoft.com/office/powerpoint/2010/main" val="37668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r>
              <a:rPr lang="en-US" baseline="0" dirty="0" smtClean="0"/>
              <a:t> is inferior epigastric </a:t>
            </a:r>
            <a:r>
              <a:rPr lang="en-US" baseline="0" dirty="0" smtClean="0"/>
              <a:t>vessels</a:t>
            </a:r>
            <a:endParaRPr lang="en-US" baseline="0" dirty="0" smtClean="0"/>
          </a:p>
          <a:p>
            <a:r>
              <a:rPr lang="en-US" baseline="0" dirty="0" smtClean="0"/>
              <a:t>A femoral art</a:t>
            </a:r>
          </a:p>
          <a:p>
            <a:r>
              <a:rPr lang="en-US" baseline="0" dirty="0" smtClean="0"/>
              <a:t>V femoral vein</a:t>
            </a:r>
          </a:p>
          <a:p>
            <a:r>
              <a:rPr lang="en-US" baseline="0" dirty="0" smtClean="0"/>
              <a:t>C spermatic cord</a:t>
            </a:r>
          </a:p>
          <a:p>
            <a:r>
              <a:rPr lang="en-US" baseline="0" dirty="0" smtClean="0"/>
              <a:t>Arrow, superior pubic </a:t>
            </a:r>
            <a:r>
              <a:rPr lang="en-US" baseline="0" dirty="0" smtClean="0"/>
              <a:t>rami's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103</a:t>
            </a:fld>
            <a:endParaRPr lang="en-US" dirty="0"/>
          </a:p>
        </p:txBody>
      </p:sp>
    </p:spTree>
    <p:extLst>
      <p:ext uri="{BB962C8B-B14F-4D97-AF65-F5344CB8AC3E}">
        <p14:creationId xmlns:p14="http://schemas.microsoft.com/office/powerpoint/2010/main" val="343792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112</a:t>
            </a:fld>
            <a:endParaRPr lang="en-US" dirty="0"/>
          </a:p>
        </p:txBody>
      </p:sp>
    </p:spTree>
    <p:extLst>
      <p:ext uri="{BB962C8B-B14F-4D97-AF65-F5344CB8AC3E}">
        <p14:creationId xmlns:p14="http://schemas.microsoft.com/office/powerpoint/2010/main" val="4105792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rest and</a:t>
            </a:r>
            <a:r>
              <a:rPr lang="en-US" baseline="0" dirty="0" smtClean="0"/>
              <a:t> with </a:t>
            </a:r>
            <a:r>
              <a:rPr lang="en-US" baseline="0" dirty="0" smtClean="0"/>
              <a:t>Valsalva</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114</a:t>
            </a:fld>
            <a:endParaRPr lang="en-US" dirty="0"/>
          </a:p>
        </p:txBody>
      </p:sp>
    </p:spTree>
    <p:extLst>
      <p:ext uri="{BB962C8B-B14F-4D97-AF65-F5344CB8AC3E}">
        <p14:creationId xmlns:p14="http://schemas.microsoft.com/office/powerpoint/2010/main" val="27441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oval</a:t>
            </a:r>
            <a:r>
              <a:rPr lang="en-US" baseline="0" dirty="0" smtClean="0"/>
              <a:t> deep inguinal ring</a:t>
            </a:r>
          </a:p>
          <a:p>
            <a:r>
              <a:rPr lang="en-US" baseline="0" dirty="0" smtClean="0"/>
              <a:t>B  DIRECT-hernia is medial to IEV</a:t>
            </a:r>
          </a:p>
          <a:p>
            <a:r>
              <a:rPr lang="en-US" baseline="0" dirty="0" smtClean="0"/>
              <a:t>C  INDirect, hernia is lateral to IEV</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116</a:t>
            </a:fld>
            <a:endParaRPr lang="en-US" dirty="0"/>
          </a:p>
        </p:txBody>
      </p:sp>
    </p:spTree>
    <p:extLst>
      <p:ext uri="{BB962C8B-B14F-4D97-AF65-F5344CB8AC3E}">
        <p14:creationId xmlns:p14="http://schemas.microsoft.com/office/powerpoint/2010/main" val="115762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Muscles transverse</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12</a:t>
            </a:fld>
            <a:endParaRPr lang="en-US" dirty="0"/>
          </a:p>
        </p:txBody>
      </p:sp>
    </p:spTree>
    <p:extLst>
      <p:ext uri="{BB962C8B-B14F-4D97-AF65-F5344CB8AC3E}">
        <p14:creationId xmlns:p14="http://schemas.microsoft.com/office/powerpoint/2010/main" val="414783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Chest</a:t>
            </a:r>
            <a:r>
              <a:rPr lang="en-US" baseline="0" dirty="0" smtClean="0"/>
              <a:t> wall</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14</a:t>
            </a:fld>
            <a:endParaRPr lang="en-US" dirty="0"/>
          </a:p>
        </p:txBody>
      </p:sp>
    </p:spTree>
    <p:extLst>
      <p:ext uri="{BB962C8B-B14F-4D97-AF65-F5344CB8AC3E}">
        <p14:creationId xmlns:p14="http://schemas.microsoft.com/office/powerpoint/2010/main" val="82818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abdomen</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15</a:t>
            </a:fld>
            <a:endParaRPr lang="en-US" dirty="0"/>
          </a:p>
        </p:txBody>
      </p:sp>
    </p:spTree>
    <p:extLst>
      <p:ext uri="{BB962C8B-B14F-4D97-AF65-F5344CB8AC3E}">
        <p14:creationId xmlns:p14="http://schemas.microsoft.com/office/powerpoint/2010/main" val="55790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flank</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16</a:t>
            </a:fld>
            <a:endParaRPr lang="en-US" dirty="0"/>
          </a:p>
        </p:txBody>
      </p:sp>
    </p:spTree>
    <p:extLst>
      <p:ext uri="{BB962C8B-B14F-4D97-AF65-F5344CB8AC3E}">
        <p14:creationId xmlns:p14="http://schemas.microsoft.com/office/powerpoint/2010/main" val="427577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arm</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17</a:t>
            </a:fld>
            <a:endParaRPr lang="en-US" dirty="0"/>
          </a:p>
        </p:txBody>
      </p:sp>
    </p:spTree>
    <p:extLst>
      <p:ext uri="{BB962C8B-B14F-4D97-AF65-F5344CB8AC3E}">
        <p14:creationId xmlns:p14="http://schemas.microsoft.com/office/powerpoint/2010/main" val="157615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Retropectoral implants</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20</a:t>
            </a:fld>
            <a:endParaRPr lang="en-US" dirty="0"/>
          </a:p>
        </p:txBody>
      </p:sp>
    </p:spTree>
    <p:extLst>
      <p:ext uri="{BB962C8B-B14F-4D97-AF65-F5344CB8AC3E}">
        <p14:creationId xmlns:p14="http://schemas.microsoft.com/office/powerpoint/2010/main" val="402218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a:t>
            </a:r>
            <a:r>
              <a:rPr lang="en-US" baseline="0" dirty="0" smtClean="0"/>
              <a:t> to low</a:t>
            </a:r>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41</a:t>
            </a:fld>
            <a:endParaRPr lang="en-US" dirty="0"/>
          </a:p>
        </p:txBody>
      </p:sp>
    </p:spTree>
    <p:extLst>
      <p:ext uri="{BB962C8B-B14F-4D97-AF65-F5344CB8AC3E}">
        <p14:creationId xmlns:p14="http://schemas.microsoft.com/office/powerpoint/2010/main" val="196166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Hyperechoic sucutaneous fat and multiple tiny cysts</a:t>
            </a:r>
          </a:p>
          <a:p>
            <a:endParaRPr lang="en-US" dirty="0"/>
          </a:p>
        </p:txBody>
      </p:sp>
      <p:sp>
        <p:nvSpPr>
          <p:cNvPr id="4" name="Slide Number Placeholder 3"/>
          <p:cNvSpPr>
            <a:spLocks noGrp="1"/>
          </p:cNvSpPr>
          <p:nvPr>
            <p:ph type="sldNum" sz="quarter" idx="10"/>
          </p:nvPr>
        </p:nvSpPr>
        <p:spPr/>
        <p:txBody>
          <a:bodyPr/>
          <a:lstStyle/>
          <a:p>
            <a:fld id="{9B65F5E3-1F55-4941-960C-B3A7CC85A27C}" type="slidenum">
              <a:rPr lang="en-US" smtClean="0"/>
              <a:t>58</a:t>
            </a:fld>
            <a:endParaRPr lang="en-US" dirty="0"/>
          </a:p>
        </p:txBody>
      </p:sp>
    </p:spTree>
    <p:extLst>
      <p:ext uri="{BB962C8B-B14F-4D97-AF65-F5344CB8AC3E}">
        <p14:creationId xmlns:p14="http://schemas.microsoft.com/office/powerpoint/2010/main" val="404666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1BA0BC24-CD9D-4E03-BBCD-81AF71E3E684}" type="slidenum">
              <a:rPr lang="en-US" smtClean="0"/>
              <a:t>‹#›</a:t>
            </a:fld>
            <a:endParaRPr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marL="411480" indent="-342900">
              <a:buClr>
                <a:srgbClr val="FF0000"/>
              </a:buClr>
              <a:buFont typeface="Wingdings" panose="05000000000000000000" pitchFamily="2" charset="2"/>
              <a:buChar char=""/>
              <a:defRPr/>
            </a:lvl1pPr>
            <a:lvl2pPr>
              <a:defRPr baseline="0"/>
            </a:lvl2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BA0BC24-CD9D-4E03-BBCD-81AF71E3E684}" type="slidenum">
              <a:rPr lang="en-US" smtClean="0"/>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1BA0BC24-CD9D-4E03-BBCD-81AF71E3E684}" type="slidenum">
              <a:rPr lang="en-US" smtClean="0"/>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CA05E16-43E1-4F5B-9327-7B71596AEA93}" type="datetimeFigureOut">
              <a:rPr lang="en-US" smtClean="0"/>
              <a:t>4/16/2016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BA0BC24-CD9D-4E03-BBCD-81AF71E3E68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DCA05E16-43E1-4F5B-9327-7B71596AEA93}" type="datetimeFigureOut">
              <a:rPr lang="en-US" smtClean="0"/>
              <a:t>4/16/2016</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1BA0BC24-CD9D-4E03-BBCD-81AF71E3E68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DCA05E16-43E1-4F5B-9327-7B71596AEA93}" type="datetimeFigureOut">
              <a:rPr lang="en-US" smtClean="0"/>
              <a:t>4/16/2016</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1BA0BC24-CD9D-4E03-BBCD-81AF71E3E684}"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rgbClr val="FFFF00"/>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ajronline.org/doi/full/10.2214/AJR.05.1813" TargetMode="Externa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hyperlink" Target="http://www.ajronline.org/doi/full/10.2214/AJR.05.1813"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ajronline.org/doi/full/10.2214/AJR.05.1813"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86200"/>
            <a:ext cx="7391400" cy="1975104"/>
          </a:xfrm>
        </p:spPr>
        <p:txBody>
          <a:bodyPr>
            <a:normAutofit/>
          </a:bodyPr>
          <a:lstStyle/>
          <a:p>
            <a:r>
              <a:rPr lang="en-US" sz="7200" b="1" i="1" dirty="0" smtClean="0"/>
              <a:t>LUMPS</a:t>
            </a:r>
            <a:r>
              <a:rPr lang="en-US" sz="6600" b="1" i="1" dirty="0" smtClean="0"/>
              <a:t> </a:t>
            </a:r>
            <a:r>
              <a:rPr lang="en-US" sz="4800" i="1" dirty="0" smtClean="0"/>
              <a:t>and</a:t>
            </a:r>
            <a:r>
              <a:rPr lang="en-US" sz="6600" i="1" dirty="0" smtClean="0"/>
              <a:t> </a:t>
            </a:r>
            <a:r>
              <a:rPr lang="en-US" sz="7200" b="1" i="1" dirty="0" smtClean="0"/>
              <a:t>BUMPS</a:t>
            </a:r>
            <a:endParaRPr lang="en-US" sz="7200" b="1" i="1" dirty="0"/>
          </a:p>
        </p:txBody>
      </p:sp>
      <p:sp>
        <p:nvSpPr>
          <p:cNvPr id="5" name="TextBox 4"/>
          <p:cNvSpPr txBox="1"/>
          <p:nvPr/>
        </p:nvSpPr>
        <p:spPr>
          <a:xfrm>
            <a:off x="6400800" y="294249"/>
            <a:ext cx="2667000" cy="646331"/>
          </a:xfrm>
          <a:prstGeom prst="rect">
            <a:avLst/>
          </a:prstGeom>
          <a:noFill/>
        </p:spPr>
        <p:txBody>
          <a:bodyPr wrap="square" rtlCol="0">
            <a:spAutoFit/>
          </a:bodyPr>
          <a:lstStyle/>
          <a:p>
            <a:r>
              <a:rPr lang="en-US" sz="3600" b="1" dirty="0" smtClean="0">
                <a:solidFill>
                  <a:schemeClr val="tx2">
                    <a:lumMod val="50000"/>
                  </a:schemeClr>
                </a:solidFill>
                <a:latin typeface="Kunstler Script" panose="030304020206070D0D06" pitchFamily="66" charset="0"/>
              </a:rPr>
              <a:t>Dr. Rose Lee</a:t>
            </a:r>
            <a:endParaRPr lang="en-US" sz="3600" b="1" dirty="0">
              <a:solidFill>
                <a:schemeClr val="tx2">
                  <a:lumMod val="50000"/>
                </a:schemeClr>
              </a:solidFill>
              <a:latin typeface="Kunstler Script" panose="030304020206070D0D06" pitchFamily="66" charset="0"/>
            </a:endParaRPr>
          </a:p>
        </p:txBody>
      </p:sp>
      <p:pic>
        <p:nvPicPr>
          <p:cNvPr id="30722" name="Picture 2" descr="C:\Users\Steve\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031"/>
            <a:ext cx="2286000" cy="89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1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Soft Tissues</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95400" y="1676400"/>
            <a:ext cx="61722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68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Right Spigelian Hernia</a:t>
            </a:r>
            <a:endParaRPr lang="en-US" dirty="0"/>
          </a:p>
        </p:txBody>
      </p:sp>
      <p:sp>
        <p:nvSpPr>
          <p:cNvPr id="5" name="Text Placeholder 4"/>
          <p:cNvSpPr>
            <a:spLocks noGrp="1"/>
          </p:cNvSpPr>
          <p:nvPr>
            <p:ph type="body" idx="1"/>
          </p:nvPr>
        </p:nvSpPr>
        <p:spPr/>
        <p:txBody>
          <a:bodyPr/>
          <a:lstStyle/>
          <a:p>
            <a:endParaRPr lang="en-US" dirty="0"/>
          </a:p>
        </p:txBody>
      </p:sp>
      <p:sp>
        <p:nvSpPr>
          <p:cNvPr id="6" name="Text Placeholder 5"/>
          <p:cNvSpPr>
            <a:spLocks noGrp="1"/>
          </p:cNvSpPr>
          <p:nvPr>
            <p:ph type="body" sz="half" idx="3"/>
          </p:nvPr>
        </p:nvSpPr>
        <p:spPr/>
        <p:txBody>
          <a:bodyPr/>
          <a:lstStyle/>
          <a:p>
            <a:endParaRPr lang="en-US" dirty="0"/>
          </a:p>
        </p:txBody>
      </p:sp>
      <p:pic>
        <p:nvPicPr>
          <p:cNvPr id="10243"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3886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24400" y="1905000"/>
            <a:ext cx="396239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1961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 towards Position 2</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3100" y="1784350"/>
            <a:ext cx="57149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909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Follow inferior epigastric vessels from position 1 from rectus muscle toward inguinal canal </a:t>
            </a:r>
          </a:p>
          <a:p>
            <a:r>
              <a:rPr lang="en-US" dirty="0" smtClean="0"/>
              <a:t>Keep IEV in </a:t>
            </a:r>
            <a:r>
              <a:rPr lang="en-US" dirty="0" smtClean="0"/>
              <a:t>center </a:t>
            </a:r>
            <a:r>
              <a:rPr lang="en-US" dirty="0" smtClean="0"/>
              <a:t>of image</a:t>
            </a:r>
          </a:p>
          <a:p>
            <a:r>
              <a:rPr lang="en-US" dirty="0" smtClean="0"/>
              <a:t>As </a:t>
            </a:r>
            <a:r>
              <a:rPr lang="en-US" dirty="0"/>
              <a:t>the probe is moved inferiorly, </a:t>
            </a:r>
            <a:r>
              <a:rPr lang="en-US" dirty="0" smtClean="0"/>
              <a:t>the IEV pass </a:t>
            </a:r>
            <a:r>
              <a:rPr lang="en-US" dirty="0"/>
              <a:t>from medial to lateral and superficial to deep towards their origin at the external iliac </a:t>
            </a:r>
            <a:r>
              <a:rPr lang="en-US" dirty="0" smtClean="0"/>
              <a:t>vessels </a:t>
            </a:r>
          </a:p>
          <a:p>
            <a:r>
              <a:rPr lang="en-US" dirty="0" smtClean="0"/>
              <a:t>Once, reached inguinal canal, probe is on deep ring of canal</a:t>
            </a:r>
          </a:p>
          <a:p>
            <a:r>
              <a:rPr lang="en-US" dirty="0" smtClean="0"/>
              <a:t>Site of </a:t>
            </a:r>
            <a:r>
              <a:rPr lang="en-US" dirty="0" smtClean="0">
                <a:solidFill>
                  <a:srgbClr val="0070C0"/>
                </a:solidFill>
              </a:rPr>
              <a:t>INDIRECT hernias:  </a:t>
            </a:r>
            <a:r>
              <a:rPr lang="en-US" dirty="0" smtClean="0"/>
              <a:t>fascial defect is </a:t>
            </a:r>
            <a:r>
              <a:rPr lang="en-US" dirty="0" smtClean="0">
                <a:solidFill>
                  <a:srgbClr val="FFFF00"/>
                </a:solidFill>
              </a:rPr>
              <a:t>lateral</a:t>
            </a:r>
            <a:r>
              <a:rPr lang="en-US" dirty="0" smtClean="0"/>
              <a:t> to IEV</a:t>
            </a:r>
          </a:p>
          <a:p>
            <a:r>
              <a:rPr lang="en-US" dirty="0" smtClean="0">
                <a:solidFill>
                  <a:srgbClr val="0070C0"/>
                </a:solidFill>
              </a:rPr>
              <a:t>Small </a:t>
            </a:r>
            <a:r>
              <a:rPr lang="en-US" dirty="0" smtClean="0"/>
              <a:t>hernia neck</a:t>
            </a:r>
            <a:endParaRPr lang="en-US" dirty="0"/>
          </a:p>
        </p:txBody>
      </p:sp>
    </p:spTree>
    <p:extLst>
      <p:ext uri="{BB962C8B-B14F-4D97-AF65-F5344CB8AC3E}">
        <p14:creationId xmlns:p14="http://schemas.microsoft.com/office/powerpoint/2010/main" val="15314462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Probe 2 position</a:t>
            </a:r>
            <a:endParaRPr lang="en-US" dirty="0"/>
          </a:p>
        </p:txBody>
      </p:sp>
      <p:sp>
        <p:nvSpPr>
          <p:cNvPr id="3" name="Text Placeholder 2"/>
          <p:cNvSpPr>
            <a:spLocks noGrp="1"/>
          </p:cNvSpPr>
          <p:nvPr>
            <p:ph type="body" idx="2"/>
          </p:nvPr>
        </p:nvSpPr>
        <p:spPr/>
        <p:txBody>
          <a:bodyPr>
            <a:normAutofit/>
          </a:bodyPr>
          <a:lstStyle/>
          <a:p>
            <a:endParaRPr lang="en-US" dirty="0" smtClean="0"/>
          </a:p>
          <a:p>
            <a:endParaRPr lang="en-US" dirty="0"/>
          </a:p>
          <a:p>
            <a:endParaRPr lang="en-US" dirty="0" smtClean="0"/>
          </a:p>
          <a:p>
            <a:r>
              <a:rPr lang="en-US" dirty="0" smtClean="0"/>
              <a:t>E </a:t>
            </a:r>
            <a:r>
              <a:rPr lang="en-US" dirty="0"/>
              <a:t>is inferior epigastric </a:t>
            </a:r>
            <a:r>
              <a:rPr lang="en-US" dirty="0" smtClean="0"/>
              <a:t>vessels</a:t>
            </a:r>
            <a:endParaRPr lang="en-US" dirty="0"/>
          </a:p>
          <a:p>
            <a:r>
              <a:rPr lang="en-US" dirty="0"/>
              <a:t>A femoral art</a:t>
            </a:r>
          </a:p>
          <a:p>
            <a:r>
              <a:rPr lang="en-US" dirty="0"/>
              <a:t>V femoral vein</a:t>
            </a:r>
          </a:p>
          <a:p>
            <a:r>
              <a:rPr lang="en-US" dirty="0"/>
              <a:t>C spermatic cord</a:t>
            </a:r>
          </a:p>
          <a:p>
            <a:r>
              <a:rPr lang="en-US" dirty="0"/>
              <a:t>Arrow, superior pubic </a:t>
            </a:r>
            <a:r>
              <a:rPr lang="en-US" dirty="0" smtClean="0"/>
              <a:t>ramus</a:t>
            </a:r>
            <a:endParaRPr lang="en-US" dirty="0"/>
          </a:p>
        </p:txBody>
      </p:sp>
      <p:pic>
        <p:nvPicPr>
          <p:cNvPr id="2355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581400" y="1600200"/>
            <a:ext cx="457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0186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Inguinal ligament</a:t>
            </a:r>
            <a:endParaRPr lang="en-US"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477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8276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inguinal ring</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324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3608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hernia</a:t>
            </a:r>
            <a:endParaRPr lang="en-US"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2835" y="1784350"/>
            <a:ext cx="671552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9774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 towards position 3</a:t>
            </a:r>
            <a:endParaRPr 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624" y="1784350"/>
            <a:ext cx="571195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6198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3</a:t>
            </a:r>
            <a:endParaRPr lang="en-US" dirty="0"/>
          </a:p>
        </p:txBody>
      </p:sp>
      <p:sp>
        <p:nvSpPr>
          <p:cNvPr id="3" name="Content Placeholder 2"/>
          <p:cNvSpPr>
            <a:spLocks noGrp="1"/>
          </p:cNvSpPr>
          <p:nvPr>
            <p:ph idx="1"/>
          </p:nvPr>
        </p:nvSpPr>
        <p:spPr/>
        <p:txBody>
          <a:bodyPr/>
          <a:lstStyle/>
          <a:p>
            <a:r>
              <a:rPr lang="en-US" dirty="0" smtClean="0"/>
              <a:t>Move transducer slightly inferior and medial, but stay above the pubic </a:t>
            </a:r>
            <a:r>
              <a:rPr lang="en-US" dirty="0" smtClean="0"/>
              <a:t>tubercle</a:t>
            </a:r>
            <a:endParaRPr lang="en-US" dirty="0" smtClean="0"/>
          </a:p>
          <a:p>
            <a:r>
              <a:rPr lang="en-US" dirty="0"/>
              <a:t>Site of </a:t>
            </a:r>
            <a:r>
              <a:rPr lang="en-US" dirty="0" smtClean="0">
                <a:solidFill>
                  <a:srgbClr val="0070C0"/>
                </a:solidFill>
              </a:rPr>
              <a:t>DIRECT </a:t>
            </a:r>
            <a:r>
              <a:rPr lang="en-US" dirty="0">
                <a:solidFill>
                  <a:srgbClr val="0070C0"/>
                </a:solidFill>
              </a:rPr>
              <a:t>hernias:  </a:t>
            </a:r>
            <a:r>
              <a:rPr lang="en-US" dirty="0"/>
              <a:t>fascial defect is </a:t>
            </a:r>
            <a:r>
              <a:rPr lang="en-US" dirty="0" smtClean="0">
                <a:solidFill>
                  <a:srgbClr val="FFFF00"/>
                </a:solidFill>
              </a:rPr>
              <a:t>medial </a:t>
            </a:r>
            <a:r>
              <a:rPr lang="en-US" dirty="0" smtClean="0"/>
              <a:t>to IEV</a:t>
            </a:r>
          </a:p>
          <a:p>
            <a:r>
              <a:rPr lang="en-US" dirty="0" smtClean="0">
                <a:solidFill>
                  <a:srgbClr val="0070C0"/>
                </a:solidFill>
              </a:rPr>
              <a:t>Large</a:t>
            </a:r>
            <a:r>
              <a:rPr lang="en-US" dirty="0" smtClean="0"/>
              <a:t> hernia neck</a:t>
            </a:r>
          </a:p>
          <a:p>
            <a:endParaRPr lang="en-US" dirty="0"/>
          </a:p>
          <a:p>
            <a:endParaRPr lang="en-US" dirty="0"/>
          </a:p>
        </p:txBody>
      </p:sp>
    </p:spTree>
    <p:extLst>
      <p:ext uri="{BB962C8B-B14F-4D97-AF65-F5344CB8AC3E}">
        <p14:creationId xmlns:p14="http://schemas.microsoft.com/office/powerpoint/2010/main" val="1456422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a:t>
            </a:r>
            <a:r>
              <a:rPr lang="en-US" dirty="0" smtClean="0"/>
              <a:t>hernia</a:t>
            </a:r>
            <a:endParaRPr lang="en-US"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784350"/>
            <a:ext cx="640079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16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layer longitudinal</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1676400"/>
            <a:ext cx="6248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12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 towards position 4</a:t>
            </a:r>
            <a:endParaRPr lang="en-US"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624" y="1784350"/>
            <a:ext cx="571195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6554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4</a:t>
            </a:r>
            <a:endParaRPr lang="en-US" dirty="0"/>
          </a:p>
        </p:txBody>
      </p:sp>
      <p:sp>
        <p:nvSpPr>
          <p:cNvPr id="3" name="Content Placeholder 2"/>
          <p:cNvSpPr>
            <a:spLocks noGrp="1"/>
          </p:cNvSpPr>
          <p:nvPr>
            <p:ph idx="1"/>
          </p:nvPr>
        </p:nvSpPr>
        <p:spPr/>
        <p:txBody>
          <a:bodyPr>
            <a:normAutofit lnSpcReduction="10000"/>
          </a:bodyPr>
          <a:lstStyle/>
          <a:p>
            <a:r>
              <a:rPr lang="en-US" dirty="0" smtClean="0"/>
              <a:t>Move below inguinal ligament</a:t>
            </a:r>
          </a:p>
          <a:p>
            <a:r>
              <a:rPr lang="en-US" dirty="0" smtClean="0"/>
              <a:t>Femoral artery and vein are in a transverse plane</a:t>
            </a:r>
          </a:p>
          <a:p>
            <a:r>
              <a:rPr lang="en-US" dirty="0" smtClean="0"/>
              <a:t>Saphenous-femoral </a:t>
            </a:r>
            <a:r>
              <a:rPr lang="en-US" dirty="0" smtClean="0"/>
              <a:t>junction:  landmark for inferior aspect of femoral canal (no hernia below this)</a:t>
            </a:r>
          </a:p>
          <a:p>
            <a:r>
              <a:rPr lang="en-US" dirty="0" smtClean="0"/>
              <a:t>Move probe above </a:t>
            </a:r>
            <a:r>
              <a:rPr lang="en-US" dirty="0" smtClean="0"/>
              <a:t>saphenous-femoral </a:t>
            </a:r>
            <a:r>
              <a:rPr lang="en-US" dirty="0" smtClean="0"/>
              <a:t>junction</a:t>
            </a:r>
          </a:p>
          <a:p>
            <a:r>
              <a:rPr lang="en-US" dirty="0" smtClean="0"/>
              <a:t>Hernia seen coming from above but medial to femoral vein</a:t>
            </a:r>
            <a:endParaRPr lang="en-US" dirty="0"/>
          </a:p>
        </p:txBody>
      </p:sp>
    </p:spTree>
    <p:extLst>
      <p:ext uri="{BB962C8B-B14F-4D97-AF65-F5344CB8AC3E}">
        <p14:creationId xmlns:p14="http://schemas.microsoft.com/office/powerpoint/2010/main" val="6274874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saphenous vein</a:t>
            </a:r>
            <a:endParaRPr lang="en-US" dirty="0"/>
          </a:p>
        </p:txBody>
      </p:sp>
      <p:pic>
        <p:nvPicPr>
          <p:cNvPr id="71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7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8077200" cy="914400"/>
          </a:xfrm>
        </p:spPr>
        <p:txBody>
          <a:bodyPr/>
          <a:lstStyle/>
          <a:p>
            <a:r>
              <a:rPr lang="en-US" sz="3600" dirty="0" smtClean="0"/>
              <a:t>Greater saphenous vein landmark</a:t>
            </a:r>
            <a:endParaRPr lang="en-US" sz="3600"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406481"/>
            <a:ext cx="7772400" cy="332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7325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Femoral Hernia </a:t>
            </a:r>
            <a:endParaRPr lang="en-US" dirty="0"/>
          </a:p>
        </p:txBody>
      </p:sp>
      <p:pic>
        <p:nvPicPr>
          <p:cNvPr id="337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2367197"/>
            <a:ext cx="7772400" cy="340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3575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Femoral Hernia</a:t>
            </a:r>
            <a:endParaRPr lang="en-US"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943600" cy="380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9726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review</a:t>
            </a:r>
            <a:endParaRPr lang="en-US" dirty="0"/>
          </a:p>
        </p:txBody>
      </p:sp>
      <p:sp>
        <p:nvSpPr>
          <p:cNvPr id="4" name="Text Placeholder 3"/>
          <p:cNvSpPr>
            <a:spLocks noGrp="1"/>
          </p:cNvSpPr>
          <p:nvPr>
            <p:ph type="body" idx="2"/>
          </p:nvPr>
        </p:nvSpPr>
        <p:spPr/>
        <p:txBody>
          <a:bodyPr/>
          <a:lstStyle/>
          <a:p>
            <a:endParaRPr lang="en-US" dirty="0" smtClean="0"/>
          </a:p>
          <a:p>
            <a:endParaRPr lang="en-US" dirty="0"/>
          </a:p>
          <a:p>
            <a:endParaRPr lang="en-US" dirty="0" smtClean="0"/>
          </a:p>
          <a:p>
            <a:endParaRPr lang="en-US" dirty="0"/>
          </a:p>
          <a:p>
            <a:r>
              <a:rPr lang="en-US" dirty="0" smtClean="0"/>
              <a:t>Black </a:t>
            </a:r>
            <a:r>
              <a:rPr lang="en-US" dirty="0"/>
              <a:t>oval deep inguinal ring</a:t>
            </a:r>
          </a:p>
          <a:p>
            <a:r>
              <a:rPr lang="en-US" dirty="0"/>
              <a:t>B  DIRECT-hernia is medial to IEV</a:t>
            </a:r>
          </a:p>
          <a:p>
            <a:r>
              <a:rPr lang="en-US" dirty="0"/>
              <a:t>C  </a:t>
            </a:r>
            <a:r>
              <a:rPr lang="en-US" dirty="0" smtClean="0"/>
              <a:t>INDIRECT- </a:t>
            </a:r>
            <a:r>
              <a:rPr lang="en-US" dirty="0"/>
              <a:t>hernia is lateral to IEV</a:t>
            </a:r>
          </a:p>
          <a:p>
            <a:endParaRPr lang="en-US" dirty="0"/>
          </a:p>
        </p:txBody>
      </p:sp>
      <p:pic>
        <p:nvPicPr>
          <p:cNvPr id="2560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200400" y="1524000"/>
            <a:ext cx="5715000"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356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0070C0"/>
                </a:solidFill>
              </a:rPr>
              <a:t>Inguinal</a:t>
            </a:r>
            <a:r>
              <a:rPr lang="en-US" dirty="0" smtClean="0"/>
              <a:t> hernias </a:t>
            </a:r>
            <a:r>
              <a:rPr lang="en-US" dirty="0"/>
              <a:t>: protrude above inguinal ligament </a:t>
            </a:r>
          </a:p>
          <a:p>
            <a:r>
              <a:rPr lang="en-US" dirty="0">
                <a:solidFill>
                  <a:srgbClr val="0070C0"/>
                </a:solidFill>
              </a:rPr>
              <a:t>Femoral</a:t>
            </a:r>
            <a:r>
              <a:rPr lang="en-US" dirty="0"/>
              <a:t> hernia protrude below inguinal </a:t>
            </a:r>
            <a:r>
              <a:rPr lang="en-US" dirty="0" smtClean="0"/>
              <a:t>ligament</a:t>
            </a:r>
          </a:p>
          <a:p>
            <a:endParaRPr lang="en-US" dirty="0"/>
          </a:p>
          <a:p>
            <a:r>
              <a:rPr lang="en-US" dirty="0">
                <a:solidFill>
                  <a:srgbClr val="0070C0"/>
                </a:solidFill>
              </a:rPr>
              <a:t>Indirect</a:t>
            </a:r>
            <a:r>
              <a:rPr lang="en-US" dirty="0"/>
              <a:t> inguinal hernia : </a:t>
            </a:r>
            <a:r>
              <a:rPr lang="en-US" dirty="0" smtClean="0"/>
              <a:t>Neck </a:t>
            </a:r>
            <a:r>
              <a:rPr lang="en-US" dirty="0"/>
              <a:t>protrudes </a:t>
            </a:r>
            <a:r>
              <a:rPr lang="en-US" dirty="0">
                <a:solidFill>
                  <a:srgbClr val="FFFF00"/>
                </a:solidFill>
              </a:rPr>
              <a:t>lateral</a:t>
            </a:r>
            <a:r>
              <a:rPr lang="en-US" dirty="0"/>
              <a:t> to IEA </a:t>
            </a:r>
          </a:p>
          <a:p>
            <a:r>
              <a:rPr lang="en-US" dirty="0">
                <a:solidFill>
                  <a:srgbClr val="0070C0"/>
                </a:solidFill>
              </a:rPr>
              <a:t>Direct </a:t>
            </a:r>
            <a:r>
              <a:rPr lang="en-US" dirty="0"/>
              <a:t>inguinal hernia : </a:t>
            </a:r>
            <a:r>
              <a:rPr lang="en-US" dirty="0" smtClean="0"/>
              <a:t>Neck </a:t>
            </a:r>
            <a:r>
              <a:rPr lang="en-US" dirty="0"/>
              <a:t>protrudes </a:t>
            </a:r>
            <a:r>
              <a:rPr lang="en-US" dirty="0">
                <a:solidFill>
                  <a:srgbClr val="FFFF00"/>
                </a:solidFill>
              </a:rPr>
              <a:t>medial</a:t>
            </a:r>
            <a:r>
              <a:rPr lang="en-US" dirty="0"/>
              <a:t> to IEA</a:t>
            </a:r>
          </a:p>
          <a:p>
            <a:pPr marL="68580" indent="0">
              <a:buNone/>
            </a:pPr>
            <a:endParaRPr lang="en-US" dirty="0"/>
          </a:p>
          <a:p>
            <a:r>
              <a:rPr lang="en-US" dirty="0">
                <a:solidFill>
                  <a:srgbClr val="0070C0"/>
                </a:solidFill>
              </a:rPr>
              <a:t>Femoral</a:t>
            </a:r>
            <a:r>
              <a:rPr lang="en-US" dirty="0"/>
              <a:t> hernia : </a:t>
            </a:r>
            <a:r>
              <a:rPr lang="en-US" dirty="0" smtClean="0"/>
              <a:t>Neck </a:t>
            </a:r>
            <a:r>
              <a:rPr lang="en-US" dirty="0"/>
              <a:t>exit </a:t>
            </a:r>
            <a:r>
              <a:rPr lang="en-US" dirty="0" smtClean="0"/>
              <a:t>medial to the </a:t>
            </a:r>
            <a:r>
              <a:rPr lang="en-US" dirty="0"/>
              <a:t>femoral vein</a:t>
            </a:r>
          </a:p>
          <a:p>
            <a:endParaRPr lang="en-US" dirty="0"/>
          </a:p>
        </p:txBody>
      </p:sp>
    </p:spTree>
    <p:extLst>
      <p:ext uri="{BB962C8B-B14F-4D97-AF65-F5344CB8AC3E}">
        <p14:creationId xmlns:p14="http://schemas.microsoft.com/office/powerpoint/2010/main" val="28881269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sp>
        <p:nvSpPr>
          <p:cNvPr id="5" name="Text Placeholder 4"/>
          <p:cNvSpPr>
            <a:spLocks noGrp="1"/>
          </p:cNvSpPr>
          <p:nvPr>
            <p:ph type="body" sz="half"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51202" name="Picture 2" descr="C:\Users\Steve\Desktop\lumps and bumps\OBSTETRICAL ULTRASOUND - LIMITED HIGH RISK 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4243388" cy="4777740"/>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C:\Users\Steve\Desktop\lumps and bumps\OBSTETRICAL ULTRASOUND - LIMITED HIGH RISK 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12383"/>
            <a:ext cx="4314824" cy="485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001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Steve\Desktop\lumps and bumps\OBSTETRICAL ULTRASOUND - LIMITED HIGH RISK 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781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3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layer transverse</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95400" y="1676400"/>
            <a:ext cx="6477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19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Steve\Desktop\lumps and bumps\OBSTETRICAL ULTRASOUND - LIMITED HIGH RISK 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5532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260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sp>
        <p:nvSpPr>
          <p:cNvPr id="5" name="Text Placeholder 4"/>
          <p:cNvSpPr>
            <a:spLocks noGrp="1"/>
          </p:cNvSpPr>
          <p:nvPr>
            <p:ph type="body" sz="half"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55298" name="Picture 2" descr="C:\Users\Steve\Desktop\lumps and bumps\OBSTETRICAL ULTRASOUND - LIMITED HIGH RISK 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4087813" cy="4661313"/>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C:\Users\Steve\Desktop\lumps and bumps\OBSTETRICAL ULTRASOUND - LIMITED HIGH RISK 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28800"/>
            <a:ext cx="4127176" cy="466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778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Steve\Desktop\lumps and bumps\OBSTETRICAL ULTRASOUND - LIMITED HIGH RISK 0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89262"/>
            <a:ext cx="6400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9071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Hernias</a:t>
            </a:r>
            <a:endParaRPr lang="en-US" dirty="0"/>
          </a:p>
        </p:txBody>
      </p:sp>
      <p:sp>
        <p:nvSpPr>
          <p:cNvPr id="4" name="Content Placeholder 3"/>
          <p:cNvSpPr>
            <a:spLocks noGrp="1"/>
          </p:cNvSpPr>
          <p:nvPr>
            <p:ph idx="1"/>
          </p:nvPr>
        </p:nvSpPr>
        <p:spPr/>
        <p:txBody>
          <a:bodyPr>
            <a:normAutofit/>
          </a:bodyPr>
          <a:lstStyle/>
          <a:p>
            <a:r>
              <a:rPr lang="en-US" dirty="0" smtClean="0"/>
              <a:t>Size of fascial defect</a:t>
            </a:r>
          </a:p>
          <a:p>
            <a:r>
              <a:rPr lang="en-US" dirty="0" smtClean="0"/>
              <a:t>Size of hernia sac</a:t>
            </a:r>
          </a:p>
          <a:p>
            <a:r>
              <a:rPr lang="en-US" dirty="0" smtClean="0"/>
              <a:t>Contents of sac:</a:t>
            </a:r>
          </a:p>
          <a:p>
            <a:pPr lvl="1"/>
            <a:r>
              <a:rPr lang="en-US" dirty="0"/>
              <a:t>Fat</a:t>
            </a:r>
          </a:p>
          <a:p>
            <a:pPr lvl="1"/>
            <a:r>
              <a:rPr lang="en-US" dirty="0" smtClean="0"/>
              <a:t>Bowel</a:t>
            </a:r>
          </a:p>
          <a:p>
            <a:pPr lvl="1"/>
            <a:r>
              <a:rPr lang="en-US" dirty="0" smtClean="0"/>
              <a:t>other</a:t>
            </a:r>
            <a:endParaRPr lang="en-US" dirty="0"/>
          </a:p>
        </p:txBody>
      </p:sp>
    </p:spTree>
    <p:extLst>
      <p:ext uri="{BB962C8B-B14F-4D97-AF65-F5344CB8AC3E}">
        <p14:creationId xmlns:p14="http://schemas.microsoft.com/office/powerpoint/2010/main" val="33995683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Hernias</a:t>
            </a:r>
            <a:endParaRPr lang="en-US" dirty="0"/>
          </a:p>
        </p:txBody>
      </p:sp>
      <p:sp>
        <p:nvSpPr>
          <p:cNvPr id="4" name="Content Placeholder 3"/>
          <p:cNvSpPr>
            <a:spLocks noGrp="1"/>
          </p:cNvSpPr>
          <p:nvPr>
            <p:ph idx="1"/>
          </p:nvPr>
        </p:nvSpPr>
        <p:spPr/>
        <p:txBody>
          <a:bodyPr>
            <a:normAutofit/>
          </a:bodyPr>
          <a:lstStyle/>
          <a:p>
            <a:r>
              <a:rPr lang="en-US" dirty="0" smtClean="0"/>
              <a:t>Reducible with transducer probe pressure</a:t>
            </a:r>
          </a:p>
          <a:p>
            <a:r>
              <a:rPr lang="en-US" dirty="0" smtClean="0"/>
              <a:t>Irreducible with transducer probe pressure</a:t>
            </a:r>
          </a:p>
          <a:p>
            <a:r>
              <a:rPr lang="en-US" dirty="0" smtClean="0"/>
              <a:t>Obstructed/incarcerated : very narrow neck and bowel loop is trapped</a:t>
            </a:r>
          </a:p>
          <a:p>
            <a:r>
              <a:rPr lang="en-US" dirty="0" smtClean="0"/>
              <a:t>Strangulated: compromise of the blood supply</a:t>
            </a:r>
          </a:p>
          <a:p>
            <a:pPr lvl="1"/>
            <a:r>
              <a:rPr lang="en-US" dirty="0" smtClean="0"/>
              <a:t>Bowel peristalsis, bowel wall thickening, fluid in bowel loop, fluid in sac, hyperechoic fat, thickening of hernia sac, doppler flow of contents</a:t>
            </a:r>
          </a:p>
          <a:p>
            <a:pPr lvl="1"/>
            <a:endParaRPr lang="en-US" dirty="0"/>
          </a:p>
        </p:txBody>
      </p:sp>
    </p:spTree>
    <p:extLst>
      <p:ext uri="{BB962C8B-B14F-4D97-AF65-F5344CB8AC3E}">
        <p14:creationId xmlns:p14="http://schemas.microsoft.com/office/powerpoint/2010/main" val="3064408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6019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6329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Incarcerated abdominal hernia</a:t>
            </a:r>
            <a:endParaRPr lang="en-US" sz="3600" dirty="0"/>
          </a:p>
        </p:txBody>
      </p:sp>
      <p:sp>
        <p:nvSpPr>
          <p:cNvPr id="5" name="Text Placeholder 4"/>
          <p:cNvSpPr>
            <a:spLocks noGrp="1"/>
          </p:cNvSpPr>
          <p:nvPr>
            <p:ph type="body" idx="1"/>
          </p:nvPr>
        </p:nvSpPr>
        <p:spPr/>
        <p:txBody>
          <a:bodyPr/>
          <a:lstStyle/>
          <a:p>
            <a:endParaRPr lang="en-US" dirty="0"/>
          </a:p>
        </p:txBody>
      </p:sp>
      <p:sp>
        <p:nvSpPr>
          <p:cNvPr id="6" name="Text Placeholder 5"/>
          <p:cNvSpPr>
            <a:spLocks noGrp="1"/>
          </p:cNvSpPr>
          <p:nvPr>
            <p:ph type="body" sz="half" idx="3"/>
          </p:nvPr>
        </p:nvSpPr>
        <p:spPr/>
        <p:txBody>
          <a:bodyPr/>
          <a:lstStyle/>
          <a:p>
            <a:endParaRPr lang="en-US" dirty="0"/>
          </a:p>
        </p:txBody>
      </p:sp>
      <p:pic>
        <p:nvPicPr>
          <p:cNvPr id="4098"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457200" y="1905000"/>
            <a:ext cx="4040188" cy="4079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8200" y="1828800"/>
            <a:ext cx="4041775" cy="415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5819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Incarcerated abdominal wall hernia with </a:t>
            </a:r>
            <a:r>
              <a:rPr lang="en-US" sz="3200" dirty="0" smtClean="0"/>
              <a:t>dilated </a:t>
            </a:r>
            <a:r>
              <a:rPr lang="en-US" sz="3200" dirty="0"/>
              <a:t>nonreducible</a:t>
            </a:r>
            <a:r>
              <a:rPr lang="en-US" sz="3200" dirty="0"/>
              <a:t> small bowel loops and </a:t>
            </a:r>
            <a:r>
              <a:rPr lang="en-US" sz="3200" dirty="0" smtClean="0"/>
              <a:t>fluid </a:t>
            </a:r>
            <a:r>
              <a:rPr lang="en-US" sz="3200" dirty="0"/>
              <a:t>in the hernia</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5138" y="2518568"/>
            <a:ext cx="4038600" cy="365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56138" y="2518568"/>
            <a:ext cx="4038600" cy="365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2472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Strangulated inguinal hernia with </a:t>
            </a:r>
            <a:r>
              <a:rPr lang="en-US" sz="3600" dirty="0" smtClean="0"/>
              <a:t>dilated </a:t>
            </a:r>
            <a:r>
              <a:rPr lang="en-US" sz="3600" dirty="0"/>
              <a:t>bowel loop</a:t>
            </a: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5138" y="2518568"/>
            <a:ext cx="4038600" cy="357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56138" y="2518568"/>
            <a:ext cx="4038600" cy="357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617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US" dirty="0"/>
          </a:p>
        </p:txBody>
      </p:sp>
      <p:sp>
        <p:nvSpPr>
          <p:cNvPr id="3" name="Content Placeholder 2"/>
          <p:cNvSpPr>
            <a:spLocks noGrp="1"/>
          </p:cNvSpPr>
          <p:nvPr>
            <p:ph idx="1"/>
          </p:nvPr>
        </p:nvSpPr>
        <p:spPr/>
        <p:txBody>
          <a:bodyPr/>
          <a:lstStyle/>
          <a:p>
            <a:r>
              <a:rPr lang="en-US" dirty="0" smtClean="0"/>
              <a:t>Repeat standing</a:t>
            </a:r>
          </a:p>
          <a:p>
            <a:endParaRPr lang="en-US" dirty="0" smtClean="0"/>
          </a:p>
          <a:p>
            <a:r>
              <a:rPr lang="en-US" dirty="0" smtClean="0"/>
              <a:t>Look for masses, lymphadenopathy, fluid collection, abscess or aneurysm</a:t>
            </a:r>
            <a:endParaRPr lang="en-US" dirty="0"/>
          </a:p>
        </p:txBody>
      </p:sp>
    </p:spTree>
    <p:extLst>
      <p:ext uri="{BB962C8B-B14F-4D97-AF65-F5344CB8AC3E}">
        <p14:creationId xmlns:p14="http://schemas.microsoft.com/office/powerpoint/2010/main" val="214933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Soft </a:t>
            </a:r>
            <a:r>
              <a:rPr lang="en-US" dirty="0" smtClean="0"/>
              <a:t>Tissues – axilla</a:t>
            </a:r>
            <a:endParaRPr lang="en-US" dirty="0"/>
          </a:p>
        </p:txBody>
      </p:sp>
      <p:sp>
        <p:nvSpPr>
          <p:cNvPr id="3" name="Content Placeholder 2"/>
          <p:cNvSpPr>
            <a:spLocks noGrp="1"/>
          </p:cNvSpPr>
          <p:nvPr>
            <p:ph idx="1"/>
          </p:nvPr>
        </p:nvSpPr>
        <p:spPr/>
        <p:txBody>
          <a:bodyPr/>
          <a:lstStyle/>
          <a:p>
            <a:endParaRPr lang="en-US" dirty="0"/>
          </a:p>
        </p:txBody>
      </p:sp>
      <p:pic>
        <p:nvPicPr>
          <p:cNvPr id="31746" name="Picture 2" descr="C:\Users\Steve\Desktop\lumps and bumps\EXTREMITY ULTRASOUND - LUMPS 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2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Diastasis Recti</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5867400"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78745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 alba</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784350"/>
            <a:ext cx="6781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6811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305800" cy="914400"/>
          </a:xfrm>
        </p:spPr>
        <p:txBody>
          <a:bodyPr/>
          <a:lstStyle/>
          <a:p>
            <a:r>
              <a:rPr lang="en-US" sz="3600" dirty="0" smtClean="0"/>
              <a:t>Progressive </a:t>
            </a:r>
            <a:r>
              <a:rPr lang="en-US" sz="3600" dirty="0" smtClean="0"/>
              <a:t>weakening of Linea Alba</a:t>
            </a:r>
            <a:endParaRPr lang="en-US" sz="36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2125" y="1789112"/>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9469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12064"/>
            <a:ext cx="8534400" cy="914400"/>
          </a:xfrm>
        </p:spPr>
        <p:txBody>
          <a:bodyPr/>
          <a:lstStyle/>
          <a:p>
            <a:r>
              <a:rPr lang="en-US" sz="3600" dirty="0" smtClean="0"/>
              <a:t>Static &amp; Dynamic Image of Diastasis</a:t>
            </a:r>
            <a:endParaRPr lang="en-US" sz="3600" dirty="0"/>
          </a:p>
        </p:txBody>
      </p:sp>
      <p:sp>
        <p:nvSpPr>
          <p:cNvPr id="5" name="Text Placeholder 4"/>
          <p:cNvSpPr>
            <a:spLocks noGrp="1"/>
          </p:cNvSpPr>
          <p:nvPr>
            <p:ph type="body" idx="1"/>
          </p:nvPr>
        </p:nvSpPr>
        <p:spPr/>
        <p:txBody>
          <a:bodyPr>
            <a:normAutofit fontScale="92500"/>
          </a:bodyPr>
          <a:lstStyle/>
          <a:p>
            <a:r>
              <a:rPr lang="en-US" dirty="0" smtClean="0"/>
              <a:t>Measure distance in between</a:t>
            </a:r>
            <a:endParaRPr lang="en-US" dirty="0"/>
          </a:p>
        </p:txBody>
      </p:sp>
      <p:sp>
        <p:nvSpPr>
          <p:cNvPr id="6" name="Text Placeholder 5"/>
          <p:cNvSpPr>
            <a:spLocks noGrp="1"/>
          </p:cNvSpPr>
          <p:nvPr>
            <p:ph type="body" sz="half" idx="3"/>
          </p:nvPr>
        </p:nvSpPr>
        <p:spPr/>
        <p:txBody>
          <a:bodyPr/>
          <a:lstStyle/>
          <a:p>
            <a:r>
              <a:rPr lang="en-US" dirty="0" smtClean="0"/>
              <a:t>Valsalva and </a:t>
            </a:r>
            <a:r>
              <a:rPr lang="en-US" dirty="0" smtClean="0"/>
              <a:t>remeasure</a:t>
            </a:r>
            <a:endParaRPr lang="en-US" dirty="0"/>
          </a:p>
        </p:txBody>
      </p:sp>
      <p:pic>
        <p:nvPicPr>
          <p:cNvPr id="717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457200" y="2590800"/>
            <a:ext cx="404018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590800"/>
            <a:ext cx="40417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6184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Diastasis</a:t>
            </a:r>
            <a:br>
              <a:rPr lang="en-US" dirty="0" smtClean="0"/>
            </a:br>
            <a:endParaRPr lang="en-US" dirty="0"/>
          </a:p>
        </p:txBody>
      </p:sp>
      <p:sp>
        <p:nvSpPr>
          <p:cNvPr id="8" name="Content Placeholder 7"/>
          <p:cNvSpPr>
            <a:spLocks noGrp="1"/>
          </p:cNvSpPr>
          <p:nvPr>
            <p:ph idx="1"/>
          </p:nvPr>
        </p:nvSpPr>
        <p:spPr/>
        <p:txBody>
          <a:bodyPr/>
          <a:lstStyle/>
          <a:p>
            <a:endParaRPr lang="en-US" dirty="0"/>
          </a:p>
        </p:txBody>
      </p:sp>
      <p:pic>
        <p:nvPicPr>
          <p:cNvPr id="1026" name="Picture 2" descr="C:\Users\Steve\Desktop\TNI Presentation - 2016\lumps and bumps extra\diastasis1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010400" cy="488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583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Diastasis</a:t>
            </a:r>
            <a:br>
              <a:rPr lang="en-US" dirty="0" smtClean="0"/>
            </a:br>
            <a:endParaRPr lang="en-US" dirty="0"/>
          </a:p>
        </p:txBody>
      </p:sp>
      <p:sp>
        <p:nvSpPr>
          <p:cNvPr id="8" name="Content Placeholder 7"/>
          <p:cNvSpPr>
            <a:spLocks noGrp="1"/>
          </p:cNvSpPr>
          <p:nvPr>
            <p:ph idx="1"/>
          </p:nvPr>
        </p:nvSpPr>
        <p:spPr/>
        <p:txBody>
          <a:bodyPr/>
          <a:lstStyle/>
          <a:p>
            <a:endParaRPr lang="en-US" dirty="0"/>
          </a:p>
        </p:txBody>
      </p:sp>
      <p:pic>
        <p:nvPicPr>
          <p:cNvPr id="2050" name="Picture 2" descr="C:\Users\Steve\Desktop\TNI Presentation - 2016\lumps and bumps extra\diastasis2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198"/>
            <a:ext cx="7086600" cy="50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7894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Diastasis</a:t>
            </a:r>
            <a:br>
              <a:rPr lang="en-US" dirty="0" smtClean="0"/>
            </a:br>
            <a:endParaRPr lang="en-US" dirty="0"/>
          </a:p>
        </p:txBody>
      </p:sp>
      <p:sp>
        <p:nvSpPr>
          <p:cNvPr id="8" name="Content Placeholder 7"/>
          <p:cNvSpPr>
            <a:spLocks noGrp="1"/>
          </p:cNvSpPr>
          <p:nvPr>
            <p:ph idx="1"/>
          </p:nvPr>
        </p:nvSpPr>
        <p:spPr/>
        <p:txBody>
          <a:bodyPr/>
          <a:lstStyle/>
          <a:p>
            <a:endParaRPr lang="en-US" dirty="0"/>
          </a:p>
        </p:txBody>
      </p:sp>
      <p:pic>
        <p:nvPicPr>
          <p:cNvPr id="3074" name="Picture 2" descr="C:\Users\Steve\Desktop\TNI Presentation - 2016\lumps and bumps extra\diastasis2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7086600" cy="473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237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7769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p:txBody>
          <a:bodyPr/>
          <a:lstStyle/>
          <a:p>
            <a:r>
              <a:rPr lang="en-US" u="sng" dirty="0"/>
              <a:t>P. </a:t>
            </a:r>
            <a:r>
              <a:rPr lang="en-US" u="sng" dirty="0" smtClean="0"/>
              <a:t>Yoong</a:t>
            </a:r>
            <a:r>
              <a:rPr lang="en-US" baseline="30000" dirty="0" smtClean="0"/>
              <a:t> et</a:t>
            </a:r>
            <a:r>
              <a:rPr lang="en-US" dirty="0" smtClean="0"/>
              <a:t> al. The </a:t>
            </a:r>
            <a:r>
              <a:rPr lang="en-US" dirty="0"/>
              <a:t>inguinal and femoral canals: a practical step-by-step approach to accurate </a:t>
            </a:r>
            <a:r>
              <a:rPr lang="en-US" dirty="0" smtClean="0"/>
              <a:t>sonographic assessment, Education exhibit poster, ECR </a:t>
            </a:r>
            <a:r>
              <a:rPr lang="en-US" dirty="0"/>
              <a:t>2014 / C-1243 </a:t>
            </a:r>
            <a:r>
              <a:rPr lang="en-US" dirty="0" smtClean="0"/>
              <a:t>.</a:t>
            </a:r>
          </a:p>
          <a:p>
            <a:r>
              <a:rPr lang="en-US" dirty="0" smtClean="0"/>
              <a:t>Tomasso Vincenzo Bartolotta , Abdominal and Inguinal hernias, University of Palermo,  June 19, 2014 Video</a:t>
            </a:r>
            <a:endParaRPr lang="en-US" dirty="0"/>
          </a:p>
        </p:txBody>
      </p:sp>
    </p:spTree>
    <p:extLst>
      <p:ext uri="{BB962C8B-B14F-4D97-AF65-F5344CB8AC3E}">
        <p14:creationId xmlns:p14="http://schemas.microsoft.com/office/powerpoint/2010/main" val="124780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Normal Soft </a:t>
            </a:r>
            <a:r>
              <a:rPr lang="en-US" sz="3600" dirty="0" smtClean="0"/>
              <a:t>Tissues-chest wall</a:t>
            </a:r>
            <a:endParaRPr lang="en-US" sz="3600" dirty="0"/>
          </a:p>
        </p:txBody>
      </p:sp>
      <p:sp>
        <p:nvSpPr>
          <p:cNvPr id="3" name="Content Placeholder 2"/>
          <p:cNvSpPr>
            <a:spLocks noGrp="1"/>
          </p:cNvSpPr>
          <p:nvPr>
            <p:ph idx="1"/>
          </p:nvPr>
        </p:nvSpPr>
        <p:spPr/>
        <p:txBody>
          <a:bodyPr/>
          <a:lstStyle/>
          <a:p>
            <a:endParaRPr lang="en-US" dirty="0"/>
          </a:p>
        </p:txBody>
      </p:sp>
      <p:pic>
        <p:nvPicPr>
          <p:cNvPr id="32770" name="Picture 2" descr="C:\Users\Steve\Desktop\lumps and bumps\EXTREMITY ULTRASOUND - LUMPS 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24" y="1639824"/>
            <a:ext cx="771525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3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Soft </a:t>
            </a:r>
            <a:r>
              <a:rPr lang="en-US" dirty="0" smtClean="0"/>
              <a:t>Tissues-abdomen</a:t>
            </a:r>
            <a:endParaRPr lang="en-US" dirty="0"/>
          </a:p>
        </p:txBody>
      </p:sp>
      <p:sp>
        <p:nvSpPr>
          <p:cNvPr id="3" name="Content Placeholder 2"/>
          <p:cNvSpPr>
            <a:spLocks noGrp="1"/>
          </p:cNvSpPr>
          <p:nvPr>
            <p:ph idx="1"/>
          </p:nvPr>
        </p:nvSpPr>
        <p:spPr>
          <a:xfrm>
            <a:off x="914400" y="1783560"/>
            <a:ext cx="6629400" cy="4572000"/>
          </a:xfrm>
        </p:spPr>
        <p:txBody>
          <a:bodyPr/>
          <a:lstStyle/>
          <a:p>
            <a:endParaRPr lang="en-US" dirty="0"/>
          </a:p>
        </p:txBody>
      </p:sp>
      <p:pic>
        <p:nvPicPr>
          <p:cNvPr id="35842" name="Picture 2" descr="C:\Users\Steve\Desktop\lumps and bumps\anterior abdo wall 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57779"/>
            <a:ext cx="6629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45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Soft </a:t>
            </a:r>
            <a:r>
              <a:rPr lang="en-US" dirty="0" smtClean="0"/>
              <a:t>Tissues-flank</a:t>
            </a:r>
            <a:endParaRPr lang="en-US" dirty="0"/>
          </a:p>
        </p:txBody>
      </p:sp>
      <p:sp>
        <p:nvSpPr>
          <p:cNvPr id="3" name="Content Placeholder 2"/>
          <p:cNvSpPr>
            <a:spLocks noGrp="1"/>
          </p:cNvSpPr>
          <p:nvPr>
            <p:ph idx="1"/>
          </p:nvPr>
        </p:nvSpPr>
        <p:spPr/>
        <p:txBody>
          <a:bodyPr/>
          <a:lstStyle/>
          <a:p>
            <a:endParaRPr lang="en-US" dirty="0"/>
          </a:p>
        </p:txBody>
      </p:sp>
      <p:pic>
        <p:nvPicPr>
          <p:cNvPr id="44034" name="Picture 2" descr="C:\Users\Steve\Desktop\lumps and bumps\normalflankst 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71525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71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Soft </a:t>
            </a:r>
            <a:r>
              <a:rPr lang="en-US" dirty="0" smtClean="0"/>
              <a:t>Tissues-arm</a:t>
            </a:r>
            <a:endParaRPr lang="en-US" dirty="0"/>
          </a:p>
        </p:txBody>
      </p:sp>
      <p:sp>
        <p:nvSpPr>
          <p:cNvPr id="3" name="Content Placeholder 2"/>
          <p:cNvSpPr>
            <a:spLocks noGrp="1"/>
          </p:cNvSpPr>
          <p:nvPr>
            <p:ph idx="1"/>
          </p:nvPr>
        </p:nvSpPr>
        <p:spPr/>
        <p:txBody>
          <a:bodyPr/>
          <a:lstStyle/>
          <a:p>
            <a:endParaRPr lang="en-US" dirty="0"/>
          </a:p>
        </p:txBody>
      </p:sp>
      <p:pic>
        <p:nvPicPr>
          <p:cNvPr id="33794" name="Picture 2" descr="C:\Users\Steve\Desktop\lumps and bumps\EXTREMITY ULTRASOUND - LUMPS 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467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Steve\Desktop\lumps and bumps\comparison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8856"/>
            <a:ext cx="7010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6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mass?</a:t>
            </a:r>
            <a:endParaRPr lang="en-US" dirty="0"/>
          </a:p>
        </p:txBody>
      </p:sp>
      <p:sp>
        <p:nvSpPr>
          <p:cNvPr id="5" name="Content Placeholder 4"/>
          <p:cNvSpPr>
            <a:spLocks noGrp="1"/>
          </p:cNvSpPr>
          <p:nvPr>
            <p:ph idx="1"/>
          </p:nvPr>
        </p:nvSpPr>
        <p:spPr/>
        <p:txBody>
          <a:bodyPr/>
          <a:lstStyle/>
          <a:p>
            <a:endParaRPr lang="en-US" dirty="0"/>
          </a:p>
        </p:txBody>
      </p:sp>
      <p:pic>
        <p:nvPicPr>
          <p:cNvPr id="46082" name="Picture 2" descr="C:\Users\Steve\Desktop\lumps and bumps\OBSTETRICAL ULTRASOUND - LIMITED HIGH RISK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42" y="1752600"/>
            <a:ext cx="406065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C:\Users\Steve\Desktop\lumps and bumps\OBSTETRICAL ULTRASOUND - LIMITED HIGH RISK 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399298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4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History</a:t>
            </a:r>
            <a:endParaRPr lang="en-US" dirty="0"/>
          </a:p>
        </p:txBody>
      </p:sp>
      <p:sp>
        <p:nvSpPr>
          <p:cNvPr id="3" name="Content Placeholder 2"/>
          <p:cNvSpPr>
            <a:spLocks noGrp="1"/>
          </p:cNvSpPr>
          <p:nvPr>
            <p:ph idx="1"/>
          </p:nvPr>
        </p:nvSpPr>
        <p:spPr/>
        <p:txBody>
          <a:bodyPr>
            <a:normAutofit fontScale="92500"/>
          </a:bodyPr>
          <a:lstStyle/>
          <a:p>
            <a:r>
              <a:rPr lang="en-US" dirty="0" smtClean="0">
                <a:solidFill>
                  <a:srgbClr val="0070C0"/>
                </a:solidFill>
              </a:rPr>
              <a:t>First symptom</a:t>
            </a:r>
            <a:r>
              <a:rPr lang="en-US" dirty="0" smtClean="0"/>
              <a:t>: how did they first notice lump</a:t>
            </a:r>
          </a:p>
          <a:p>
            <a:r>
              <a:rPr lang="en-US" dirty="0" smtClean="0">
                <a:solidFill>
                  <a:srgbClr val="0070C0"/>
                </a:solidFill>
              </a:rPr>
              <a:t>Duration</a:t>
            </a:r>
            <a:r>
              <a:rPr lang="en-US" dirty="0" smtClean="0"/>
              <a:t>: how long has it been present</a:t>
            </a:r>
          </a:p>
          <a:p>
            <a:r>
              <a:rPr lang="en-US" dirty="0" smtClean="0">
                <a:solidFill>
                  <a:srgbClr val="0070C0"/>
                </a:solidFill>
              </a:rPr>
              <a:t>Progression</a:t>
            </a:r>
            <a:r>
              <a:rPr lang="en-US" dirty="0" smtClean="0"/>
              <a:t>: has it increased/decreased in size or remained stable since then, does it go away</a:t>
            </a:r>
          </a:p>
          <a:p>
            <a:r>
              <a:rPr lang="en-US" dirty="0" smtClean="0">
                <a:solidFill>
                  <a:srgbClr val="0070C0"/>
                </a:solidFill>
              </a:rPr>
              <a:t>Multiplicity</a:t>
            </a:r>
            <a:r>
              <a:rPr lang="en-US" dirty="0" smtClean="0"/>
              <a:t>: previous/other lumps</a:t>
            </a:r>
          </a:p>
          <a:p>
            <a:r>
              <a:rPr lang="en-US" dirty="0" smtClean="0">
                <a:solidFill>
                  <a:srgbClr val="0070C0"/>
                </a:solidFill>
              </a:rPr>
              <a:t>Associated symptoms</a:t>
            </a:r>
            <a:r>
              <a:rPr lang="en-US" dirty="0" smtClean="0"/>
              <a:t>: fever, redness, pain, weight change, associated with menstrual cycle</a:t>
            </a:r>
          </a:p>
          <a:p>
            <a:r>
              <a:rPr lang="en-US" dirty="0" smtClean="0">
                <a:solidFill>
                  <a:srgbClr val="0070C0"/>
                </a:solidFill>
              </a:rPr>
              <a:t>Past history</a:t>
            </a:r>
            <a:r>
              <a:rPr lang="en-US" dirty="0" smtClean="0"/>
              <a:t>: trauma, surgery, prior malignancy</a:t>
            </a:r>
          </a:p>
          <a:p>
            <a:endParaRPr lang="en-US" dirty="0"/>
          </a:p>
        </p:txBody>
      </p:sp>
    </p:spTree>
    <p:extLst>
      <p:ext uri="{BB962C8B-B14F-4D97-AF65-F5344CB8AC3E}">
        <p14:creationId xmlns:p14="http://schemas.microsoft.com/office/powerpoint/2010/main" val="137273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47106" name="Picture 2" descr="C:\Users\Steve\Desktop\lumps and bumps\OBSTETRICAL ULTRASOUND - LIMITED HIGH RISK 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4038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C:\Users\Steve\Desktop\lumps and bumps\OBSTETRICAL ULTRASOUND - LIMITED HIGH RISK 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52600"/>
            <a:ext cx="404018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61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Characterize Mass</a:t>
            </a:r>
            <a:endParaRPr lang="en-US" dirty="0"/>
          </a:p>
        </p:txBody>
      </p:sp>
      <p:sp>
        <p:nvSpPr>
          <p:cNvPr id="3" name="Content Placeholder 2"/>
          <p:cNvSpPr>
            <a:spLocks noGrp="1"/>
          </p:cNvSpPr>
          <p:nvPr>
            <p:ph idx="1"/>
          </p:nvPr>
        </p:nvSpPr>
        <p:spPr/>
        <p:txBody>
          <a:bodyPr>
            <a:normAutofit/>
          </a:bodyPr>
          <a:lstStyle/>
          <a:p>
            <a:r>
              <a:rPr lang="en-US" dirty="0" smtClean="0"/>
              <a:t>After determination of location</a:t>
            </a:r>
          </a:p>
          <a:p>
            <a:r>
              <a:rPr lang="en-US" dirty="0" smtClean="0"/>
              <a:t>Assess</a:t>
            </a:r>
          </a:p>
          <a:p>
            <a:pPr lvl="1"/>
            <a:r>
              <a:rPr lang="en-US" dirty="0"/>
              <a:t>S</a:t>
            </a:r>
            <a:r>
              <a:rPr lang="en-US" dirty="0" smtClean="0"/>
              <a:t>hape and margins (image the edges)</a:t>
            </a:r>
          </a:p>
          <a:p>
            <a:pPr lvl="1"/>
            <a:r>
              <a:rPr lang="en-US" dirty="0" smtClean="0"/>
              <a:t>Echogenicity</a:t>
            </a:r>
          </a:p>
          <a:p>
            <a:pPr lvl="1"/>
            <a:r>
              <a:rPr lang="en-US" dirty="0" smtClean="0"/>
              <a:t>Internal characteristics</a:t>
            </a:r>
          </a:p>
          <a:p>
            <a:pPr lvl="1"/>
            <a:r>
              <a:rPr lang="en-US" dirty="0" smtClean="0"/>
              <a:t>Through transmission</a:t>
            </a:r>
          </a:p>
          <a:p>
            <a:pPr lvl="1"/>
            <a:r>
              <a:rPr lang="en-US" dirty="0" smtClean="0"/>
              <a:t>Vascularity</a:t>
            </a:r>
          </a:p>
          <a:p>
            <a:pPr lvl="1"/>
            <a:r>
              <a:rPr lang="en-US" dirty="0" smtClean="0"/>
              <a:t>Dynamic: mobility and compression</a:t>
            </a:r>
          </a:p>
          <a:p>
            <a:pPr lvl="1"/>
            <a:endParaRPr lang="en-US" dirty="0" smtClean="0"/>
          </a:p>
          <a:p>
            <a:pPr marL="0" indent="0">
              <a:buNone/>
            </a:pPr>
            <a:endParaRPr lang="en-US" dirty="0"/>
          </a:p>
        </p:txBody>
      </p:sp>
    </p:spTree>
    <p:extLst>
      <p:ext uri="{BB962C8B-B14F-4D97-AF65-F5344CB8AC3E}">
        <p14:creationId xmlns:p14="http://schemas.microsoft.com/office/powerpoint/2010/main" val="265006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Vascularity</a:t>
            </a:r>
            <a:endParaRPr lang="en-US" dirty="0"/>
          </a:p>
        </p:txBody>
      </p:sp>
      <p:sp>
        <p:nvSpPr>
          <p:cNvPr id="3" name="Content Placeholder 2"/>
          <p:cNvSpPr>
            <a:spLocks noGrp="1"/>
          </p:cNvSpPr>
          <p:nvPr>
            <p:ph idx="1"/>
          </p:nvPr>
        </p:nvSpPr>
        <p:spPr/>
        <p:txBody>
          <a:bodyPr/>
          <a:lstStyle/>
          <a:p>
            <a:r>
              <a:rPr lang="en-US" dirty="0" smtClean="0"/>
              <a:t>Important to differentiate solid vs cystic</a:t>
            </a:r>
          </a:p>
          <a:p>
            <a:r>
              <a:rPr lang="en-US" dirty="0" smtClean="0"/>
              <a:t>If </a:t>
            </a:r>
            <a:r>
              <a:rPr lang="en-US" dirty="0" smtClean="0">
                <a:solidFill>
                  <a:srgbClr val="0070C0"/>
                </a:solidFill>
              </a:rPr>
              <a:t>present</a:t>
            </a:r>
            <a:r>
              <a:rPr lang="en-US" dirty="0" smtClean="0"/>
              <a:t>, confirms mass is </a:t>
            </a:r>
            <a:r>
              <a:rPr lang="en-US" dirty="0" smtClean="0">
                <a:solidFill>
                  <a:srgbClr val="0070C0"/>
                </a:solidFill>
              </a:rPr>
              <a:t>solid</a:t>
            </a:r>
          </a:p>
          <a:p>
            <a:r>
              <a:rPr lang="en-US" dirty="0" smtClean="0"/>
              <a:t>If absent, mass can be solid or cystic</a:t>
            </a:r>
          </a:p>
          <a:p>
            <a:r>
              <a:rPr lang="en-US" dirty="0" smtClean="0"/>
              <a:t>Must show spectral doppler waveform to prove vascularity</a:t>
            </a:r>
          </a:p>
          <a:p>
            <a:pPr marL="0" indent="0">
              <a:buNone/>
            </a:pPr>
            <a:endParaRPr lang="en-US" dirty="0"/>
          </a:p>
        </p:txBody>
      </p:sp>
    </p:spTree>
    <p:extLst>
      <p:ext uri="{BB962C8B-B14F-4D97-AF65-F5344CB8AC3E}">
        <p14:creationId xmlns:p14="http://schemas.microsoft.com/office/powerpoint/2010/main" val="62277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Colour Doppler</a:t>
            </a:r>
            <a:endParaRPr lang="en-US" dirty="0"/>
          </a:p>
        </p:txBody>
      </p:sp>
      <p:sp>
        <p:nvSpPr>
          <p:cNvPr id="3" name="Content Placeholder 2"/>
          <p:cNvSpPr>
            <a:spLocks noGrp="1"/>
          </p:cNvSpPr>
          <p:nvPr>
            <p:ph idx="1"/>
          </p:nvPr>
        </p:nvSpPr>
        <p:spPr/>
        <p:txBody>
          <a:bodyPr>
            <a:normAutofit/>
          </a:bodyPr>
          <a:lstStyle/>
          <a:p>
            <a:r>
              <a:rPr lang="en-US" dirty="0" smtClean="0"/>
              <a:t>Depicts presence and direction of blood flow</a:t>
            </a:r>
          </a:p>
          <a:p>
            <a:r>
              <a:rPr lang="en-US" dirty="0" smtClean="0"/>
              <a:t>Pro:</a:t>
            </a:r>
          </a:p>
          <a:p>
            <a:pPr lvl="1"/>
            <a:r>
              <a:rPr lang="en-US" dirty="0" smtClean="0"/>
              <a:t>Overall view of flow in the region</a:t>
            </a:r>
          </a:p>
          <a:p>
            <a:pPr lvl="1"/>
            <a:r>
              <a:rPr lang="en-US" dirty="0" smtClean="0"/>
              <a:t>Rapid assessment of flow direction and velocity</a:t>
            </a:r>
          </a:p>
          <a:p>
            <a:r>
              <a:rPr lang="en-US" dirty="0" smtClean="0"/>
              <a:t>Cons:</a:t>
            </a:r>
          </a:p>
          <a:p>
            <a:pPr lvl="1"/>
            <a:r>
              <a:rPr lang="en-US" dirty="0" smtClean="0"/>
              <a:t>Limited flow information (</a:t>
            </a:r>
            <a:r>
              <a:rPr lang="en-US" dirty="0" smtClean="0"/>
              <a:t>esp</a:t>
            </a:r>
            <a:r>
              <a:rPr lang="en-US" dirty="0" smtClean="0"/>
              <a:t> deep tissue)</a:t>
            </a:r>
          </a:p>
          <a:p>
            <a:pPr lvl="1"/>
            <a:r>
              <a:rPr lang="en-US" dirty="0" smtClean="0"/>
              <a:t>Poorer temporal resolution at increased depth</a:t>
            </a:r>
          </a:p>
          <a:p>
            <a:endParaRPr lang="en-US" dirty="0"/>
          </a:p>
        </p:txBody>
      </p:sp>
    </p:spTree>
    <p:extLst>
      <p:ext uri="{BB962C8B-B14F-4D97-AF65-F5344CB8AC3E}">
        <p14:creationId xmlns:p14="http://schemas.microsoft.com/office/powerpoint/2010/main" val="202936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Artifacts</a:t>
            </a:r>
          </a:p>
        </p:txBody>
      </p:sp>
      <p:sp>
        <p:nvSpPr>
          <p:cNvPr id="3" name="Content Placeholder 2"/>
          <p:cNvSpPr>
            <a:spLocks noGrp="1"/>
          </p:cNvSpPr>
          <p:nvPr>
            <p:ph idx="1"/>
          </p:nvPr>
        </p:nvSpPr>
        <p:spPr/>
        <p:txBody>
          <a:bodyPr>
            <a:normAutofit fontScale="92500" lnSpcReduction="20000"/>
          </a:bodyPr>
          <a:lstStyle/>
          <a:p>
            <a:r>
              <a:rPr lang="en-US" dirty="0" smtClean="0">
                <a:solidFill>
                  <a:srgbClr val="0070C0"/>
                </a:solidFill>
              </a:rPr>
              <a:t>High colour gain</a:t>
            </a:r>
            <a:r>
              <a:rPr lang="en-US" dirty="0"/>
              <a:t>: produces colour noise and obscures the true Doppler </a:t>
            </a:r>
            <a:r>
              <a:rPr lang="en-US" dirty="0" smtClean="0"/>
              <a:t>signal</a:t>
            </a:r>
          </a:p>
          <a:p>
            <a:pPr lvl="1"/>
            <a:r>
              <a:rPr lang="en-US" dirty="0"/>
              <a:t>Eliminate by setting gain just below the introduction of random colour or </a:t>
            </a:r>
            <a:r>
              <a:rPr lang="en-US" dirty="0" smtClean="0"/>
              <a:t>speckle</a:t>
            </a:r>
          </a:p>
          <a:p>
            <a:r>
              <a:rPr lang="en-US" dirty="0" smtClean="0">
                <a:solidFill>
                  <a:srgbClr val="0070C0"/>
                </a:solidFill>
              </a:rPr>
              <a:t>Flash artifact</a:t>
            </a:r>
            <a:r>
              <a:rPr lang="en-US" dirty="0" smtClean="0"/>
              <a:t>: </a:t>
            </a:r>
            <a:r>
              <a:rPr lang="en-US" dirty="0"/>
              <a:t>sudden marked movement </a:t>
            </a:r>
            <a:r>
              <a:rPr lang="en-US" dirty="0" smtClean="0"/>
              <a:t>of </a:t>
            </a:r>
            <a:r>
              <a:rPr lang="en-US" dirty="0"/>
              <a:t>the transducer or the tissue within the </a:t>
            </a:r>
            <a:r>
              <a:rPr lang="en-US" dirty="0" smtClean="0"/>
              <a:t>field of view </a:t>
            </a:r>
          </a:p>
          <a:p>
            <a:pPr lvl="1"/>
            <a:r>
              <a:rPr lang="en-US" dirty="0" smtClean="0"/>
              <a:t>Eliminate by holding transducer still and asking patient to be still </a:t>
            </a:r>
            <a:r>
              <a:rPr lang="en-US" dirty="0" smtClean="0"/>
              <a:t>ie</a:t>
            </a:r>
            <a:r>
              <a:rPr lang="en-US" dirty="0" smtClean="0"/>
              <a:t> breath hold</a:t>
            </a:r>
          </a:p>
          <a:p>
            <a:r>
              <a:rPr lang="en-US" dirty="0" smtClean="0">
                <a:solidFill>
                  <a:srgbClr val="0070C0"/>
                </a:solidFill>
              </a:rPr>
              <a:t>Mirror image artifact</a:t>
            </a:r>
            <a:r>
              <a:rPr lang="en-US" dirty="0" smtClean="0"/>
              <a:t>: </a:t>
            </a:r>
            <a:r>
              <a:rPr lang="en-US" dirty="0"/>
              <a:t>blood vessel </a:t>
            </a:r>
            <a:r>
              <a:rPr lang="en-US" dirty="0" smtClean="0"/>
              <a:t>is </a:t>
            </a:r>
            <a:r>
              <a:rPr lang="en-US" dirty="0"/>
              <a:t>located </a:t>
            </a:r>
            <a:r>
              <a:rPr lang="en-US" dirty="0" smtClean="0"/>
              <a:t>very </a:t>
            </a:r>
            <a:r>
              <a:rPr lang="en-US" dirty="0"/>
              <a:t>close to a large, highly reflective surface such </a:t>
            </a:r>
            <a:r>
              <a:rPr lang="en-US" dirty="0" smtClean="0"/>
              <a:t>as </a:t>
            </a:r>
            <a:r>
              <a:rPr lang="en-US" dirty="0"/>
              <a:t>the </a:t>
            </a:r>
            <a:r>
              <a:rPr lang="en-US" dirty="0" smtClean="0"/>
              <a:t>lung</a:t>
            </a:r>
          </a:p>
          <a:p>
            <a:pPr lvl="1"/>
            <a:r>
              <a:rPr lang="en-US" dirty="0" smtClean="0"/>
              <a:t>Eliminate by changing transducer position or window</a:t>
            </a:r>
            <a:endParaRPr lang="en-US" dirty="0"/>
          </a:p>
          <a:p>
            <a:endParaRPr lang="en-US" dirty="0" smtClean="0"/>
          </a:p>
        </p:txBody>
      </p:sp>
    </p:spTree>
    <p:extLst>
      <p:ext uri="{BB962C8B-B14F-4D97-AF65-F5344CB8AC3E}">
        <p14:creationId xmlns:p14="http://schemas.microsoft.com/office/powerpoint/2010/main" val="3609202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Colour Doppler Artifacts</a:t>
            </a:r>
            <a:endParaRPr lang="en-US" dirty="0"/>
          </a:p>
        </p:txBody>
      </p:sp>
      <p:sp>
        <p:nvSpPr>
          <p:cNvPr id="3" name="Content Placeholder 2"/>
          <p:cNvSpPr>
            <a:spLocks noGrp="1"/>
          </p:cNvSpPr>
          <p:nvPr>
            <p:ph idx="1"/>
          </p:nvPr>
        </p:nvSpPr>
        <p:spPr/>
        <p:txBody>
          <a:bodyPr>
            <a:normAutofit/>
          </a:bodyPr>
          <a:lstStyle/>
          <a:p>
            <a:r>
              <a:rPr lang="en-US" dirty="0" smtClean="0">
                <a:solidFill>
                  <a:srgbClr val="0070C0"/>
                </a:solidFill>
              </a:rPr>
              <a:t>Poor spatial resolution</a:t>
            </a:r>
            <a:r>
              <a:rPr lang="en-US" dirty="0" smtClean="0"/>
              <a:t>: especially deeper structures</a:t>
            </a:r>
          </a:p>
          <a:p>
            <a:r>
              <a:rPr lang="en-US" dirty="0" smtClean="0">
                <a:solidFill>
                  <a:srgbClr val="0070C0"/>
                </a:solidFill>
              </a:rPr>
              <a:t>Angle of </a:t>
            </a:r>
            <a:r>
              <a:rPr lang="en-US" dirty="0" smtClean="0">
                <a:solidFill>
                  <a:srgbClr val="0070C0"/>
                </a:solidFill>
              </a:rPr>
              <a:t>insonation</a:t>
            </a:r>
            <a:r>
              <a:rPr lang="en-US" dirty="0" smtClean="0"/>
              <a:t>: vessels-heel toe</a:t>
            </a:r>
          </a:p>
          <a:p>
            <a:r>
              <a:rPr lang="en-US" dirty="0" smtClean="0">
                <a:solidFill>
                  <a:srgbClr val="0070C0"/>
                </a:solidFill>
              </a:rPr>
              <a:t>Aliasing</a:t>
            </a:r>
            <a:r>
              <a:rPr lang="en-US" dirty="0" smtClean="0"/>
              <a:t>: </a:t>
            </a:r>
            <a:r>
              <a:rPr lang="en-US" dirty="0"/>
              <a:t>abnormally high velocities exceed the rate at </a:t>
            </a:r>
            <a:r>
              <a:rPr lang="en-US" dirty="0" smtClean="0"/>
              <a:t>which </a:t>
            </a:r>
            <a:r>
              <a:rPr lang="en-US" dirty="0"/>
              <a:t>the system can record </a:t>
            </a:r>
            <a:r>
              <a:rPr lang="en-US" dirty="0" smtClean="0"/>
              <a:t>the velocity correctly</a:t>
            </a:r>
          </a:p>
          <a:p>
            <a:pPr lvl="1"/>
            <a:r>
              <a:rPr lang="en-US" dirty="0" smtClean="0"/>
              <a:t>Methods to eliminate: Increase </a:t>
            </a:r>
            <a:r>
              <a:rPr lang="en-US" dirty="0"/>
              <a:t>the PRF or velocity </a:t>
            </a:r>
            <a:r>
              <a:rPr lang="en-US" dirty="0" smtClean="0"/>
              <a:t>scale; Shift </a:t>
            </a:r>
            <a:r>
              <a:rPr lang="en-US" dirty="0"/>
              <a:t>the </a:t>
            </a:r>
            <a:r>
              <a:rPr lang="en-US" dirty="0" smtClean="0"/>
              <a:t>baseline; Increase </a:t>
            </a:r>
            <a:r>
              <a:rPr lang="en-US" dirty="0"/>
              <a:t>the angle of </a:t>
            </a:r>
            <a:r>
              <a:rPr lang="en-US" dirty="0" smtClean="0"/>
              <a:t>approach; Decrease </a:t>
            </a:r>
            <a:r>
              <a:rPr lang="en-US" dirty="0"/>
              <a:t>transducer frequency </a:t>
            </a:r>
          </a:p>
          <a:p>
            <a:pPr lvl="1"/>
            <a:endParaRPr lang="en-US" dirty="0"/>
          </a:p>
          <a:p>
            <a:endParaRPr lang="en-US" dirty="0" smtClean="0"/>
          </a:p>
          <a:p>
            <a:endParaRPr lang="en-US" dirty="0"/>
          </a:p>
        </p:txBody>
      </p:sp>
    </p:spTree>
    <p:extLst>
      <p:ext uri="{BB962C8B-B14F-4D97-AF65-F5344CB8AC3E}">
        <p14:creationId xmlns:p14="http://schemas.microsoft.com/office/powerpoint/2010/main" val="266883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Colour Doppler Controls</a:t>
            </a:r>
            <a:endParaRPr lang="en-US" dirty="0"/>
          </a:p>
        </p:txBody>
      </p:sp>
      <p:sp>
        <p:nvSpPr>
          <p:cNvPr id="3" name="Content Placeholder 2"/>
          <p:cNvSpPr>
            <a:spLocks noGrp="1"/>
          </p:cNvSpPr>
          <p:nvPr>
            <p:ph idx="1"/>
          </p:nvPr>
        </p:nvSpPr>
        <p:spPr/>
        <p:txBody>
          <a:bodyPr/>
          <a:lstStyle/>
          <a:p>
            <a:r>
              <a:rPr lang="en-US" dirty="0" smtClean="0"/>
              <a:t>Box size</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18397"/>
            <a:ext cx="64008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29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Controls</a:t>
            </a:r>
          </a:p>
        </p:txBody>
      </p:sp>
      <p:sp>
        <p:nvSpPr>
          <p:cNvPr id="3" name="Content Placeholder 2"/>
          <p:cNvSpPr>
            <a:spLocks noGrp="1"/>
          </p:cNvSpPr>
          <p:nvPr>
            <p:ph idx="1"/>
          </p:nvPr>
        </p:nvSpPr>
        <p:spPr/>
        <p:txBody>
          <a:bodyPr/>
          <a:lstStyle/>
          <a:p>
            <a:r>
              <a:rPr lang="en-US" dirty="0" smtClean="0"/>
              <a:t>Colour</a:t>
            </a:r>
            <a:r>
              <a:rPr lang="en-US" dirty="0"/>
              <a:t> gain: amplifies or decreases the </a:t>
            </a:r>
            <a:r>
              <a:rPr lang="en-US" dirty="0" smtClean="0"/>
              <a:t>doppler </a:t>
            </a:r>
            <a:r>
              <a:rPr lang="en-US" dirty="0"/>
              <a:t>shift </a:t>
            </a:r>
            <a:r>
              <a:rPr lang="en-US" dirty="0" smtClean="0"/>
              <a:t>signal</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743200"/>
            <a:ext cx="63246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61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Controls</a:t>
            </a:r>
          </a:p>
        </p:txBody>
      </p:sp>
      <p:sp>
        <p:nvSpPr>
          <p:cNvPr id="3" name="Content Placeholder 2"/>
          <p:cNvSpPr>
            <a:spLocks noGrp="1"/>
          </p:cNvSpPr>
          <p:nvPr>
            <p:ph idx="1"/>
          </p:nvPr>
        </p:nvSpPr>
        <p:spPr/>
        <p:txBody>
          <a:bodyPr>
            <a:normAutofit fontScale="92500" lnSpcReduction="10000"/>
          </a:bodyPr>
          <a:lstStyle/>
          <a:p>
            <a:r>
              <a:rPr lang="en-US" dirty="0">
                <a:solidFill>
                  <a:srgbClr val="0070C0"/>
                </a:solidFill>
              </a:rPr>
              <a:t>Colour </a:t>
            </a:r>
            <a:r>
              <a:rPr lang="en-US" dirty="0" smtClean="0">
                <a:solidFill>
                  <a:srgbClr val="0070C0"/>
                </a:solidFill>
              </a:rPr>
              <a:t>scale </a:t>
            </a:r>
            <a:r>
              <a:rPr lang="en-US" dirty="0">
                <a:solidFill>
                  <a:srgbClr val="0070C0"/>
                </a:solidFill>
              </a:rPr>
              <a:t>or Pulse Repetition Frequency (PRF</a:t>
            </a:r>
            <a:r>
              <a:rPr lang="en-US" dirty="0" smtClean="0">
                <a:solidFill>
                  <a:srgbClr val="0070C0"/>
                </a:solidFill>
              </a:rPr>
              <a:t>):  </a:t>
            </a:r>
            <a:r>
              <a:rPr lang="en-US" dirty="0"/>
              <a:t>increases or decreases the maximum velocity that can </a:t>
            </a:r>
            <a:r>
              <a:rPr lang="en-US" dirty="0" smtClean="0"/>
              <a:t>be </a:t>
            </a:r>
            <a:r>
              <a:rPr lang="en-US" dirty="0"/>
              <a:t>displayed without </a:t>
            </a:r>
            <a:r>
              <a:rPr lang="en-US" dirty="0" smtClean="0"/>
              <a:t>aliasing</a:t>
            </a:r>
            <a:endParaRPr lang="en-US" dirty="0"/>
          </a:p>
          <a:p>
            <a:r>
              <a:rPr lang="en-US" dirty="0"/>
              <a:t>The PRF can be altered by the operator to prevent aliasing or to detect </a:t>
            </a:r>
            <a:r>
              <a:rPr lang="en-US" dirty="0" smtClean="0"/>
              <a:t>low </a:t>
            </a:r>
            <a:r>
              <a:rPr lang="en-US" dirty="0"/>
              <a:t>blood </a:t>
            </a:r>
            <a:r>
              <a:rPr lang="en-US" dirty="0" smtClean="0"/>
              <a:t>flow</a:t>
            </a:r>
          </a:p>
          <a:p>
            <a:r>
              <a:rPr lang="en-US" dirty="0" smtClean="0"/>
              <a:t>As </a:t>
            </a:r>
            <a:r>
              <a:rPr lang="en-US" dirty="0"/>
              <a:t>a general rule </a:t>
            </a:r>
            <a:r>
              <a:rPr lang="en-US" dirty="0" smtClean="0"/>
              <a:t>the </a:t>
            </a:r>
            <a:r>
              <a:rPr lang="en-US" dirty="0"/>
              <a:t>PRF should be ideally set at approximately half of the expected velocity of the blood flow in the </a:t>
            </a:r>
            <a:r>
              <a:rPr lang="en-US" dirty="0" smtClean="0"/>
              <a:t>ROI</a:t>
            </a:r>
          </a:p>
          <a:p>
            <a:r>
              <a:rPr lang="en-US" dirty="0"/>
              <a:t>The PRF is determined by various controls such as colour box size and </a:t>
            </a:r>
            <a:r>
              <a:rPr lang="en-US" dirty="0" smtClean="0"/>
              <a:t>velocity </a:t>
            </a:r>
            <a:r>
              <a:rPr lang="en-US" dirty="0"/>
              <a:t>range</a:t>
            </a:r>
          </a:p>
          <a:p>
            <a:endParaRPr lang="en-US" dirty="0"/>
          </a:p>
          <a:p>
            <a:endParaRPr lang="en-US" dirty="0"/>
          </a:p>
          <a:p>
            <a:endParaRPr lang="en-US" dirty="0"/>
          </a:p>
        </p:txBody>
      </p:sp>
    </p:spTree>
    <p:extLst>
      <p:ext uri="{BB962C8B-B14F-4D97-AF65-F5344CB8AC3E}">
        <p14:creationId xmlns:p14="http://schemas.microsoft.com/office/powerpoint/2010/main" val="120071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Controls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789112"/>
            <a:ext cx="6772275"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15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Findings</a:t>
            </a:r>
            <a:endParaRPr lang="en-US" dirty="0"/>
          </a:p>
        </p:txBody>
      </p:sp>
      <p:sp>
        <p:nvSpPr>
          <p:cNvPr id="3" name="Content Placeholder 2"/>
          <p:cNvSpPr>
            <a:spLocks noGrp="1"/>
          </p:cNvSpPr>
          <p:nvPr>
            <p:ph idx="1"/>
          </p:nvPr>
        </p:nvSpPr>
        <p:spPr/>
        <p:txBody>
          <a:bodyPr/>
          <a:lstStyle/>
          <a:p>
            <a:r>
              <a:rPr lang="en-US" dirty="0" smtClean="0"/>
              <a:t>Is palpable or visible to you?</a:t>
            </a:r>
          </a:p>
          <a:p>
            <a:r>
              <a:rPr lang="en-US" dirty="0" smtClean="0"/>
              <a:t>Is it mobile or fixed?</a:t>
            </a:r>
          </a:p>
          <a:p>
            <a:r>
              <a:rPr lang="en-US" dirty="0" smtClean="0"/>
              <a:t>Is it hard or soft?</a:t>
            </a:r>
          </a:p>
          <a:p>
            <a:r>
              <a:rPr lang="en-US" dirty="0" smtClean="0"/>
              <a:t>Look for redness or swelling</a:t>
            </a:r>
          </a:p>
          <a:p>
            <a:r>
              <a:rPr lang="en-US" dirty="0" smtClean="0"/>
              <a:t>Is there drainage or a sinus tract?</a:t>
            </a:r>
          </a:p>
          <a:p>
            <a:endParaRPr lang="en-US" dirty="0" smtClean="0"/>
          </a:p>
          <a:p>
            <a:endParaRPr lang="en-US" dirty="0"/>
          </a:p>
        </p:txBody>
      </p:sp>
    </p:spTree>
    <p:extLst>
      <p:ext uri="{BB962C8B-B14F-4D97-AF65-F5344CB8AC3E}">
        <p14:creationId xmlns:p14="http://schemas.microsoft.com/office/powerpoint/2010/main" val="2364557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Controls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1789112"/>
            <a:ext cx="6848475"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81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Colour Doppler Controls</a:t>
            </a:r>
          </a:p>
        </p:txBody>
      </p:sp>
      <p:sp>
        <p:nvSpPr>
          <p:cNvPr id="3" name="Content Placeholder 2"/>
          <p:cNvSpPr>
            <a:spLocks noGrp="1"/>
          </p:cNvSpPr>
          <p:nvPr>
            <p:ph idx="1"/>
          </p:nvPr>
        </p:nvSpPr>
        <p:spPr/>
        <p:txBody>
          <a:bodyPr/>
          <a:lstStyle/>
          <a:p>
            <a:r>
              <a:rPr lang="en-US" dirty="0"/>
              <a:t>Persistence or frame averaging</a:t>
            </a:r>
          </a:p>
          <a:p>
            <a:r>
              <a:rPr lang="en-US" dirty="0" smtClean="0"/>
              <a:t>Steering angle</a:t>
            </a:r>
          </a:p>
        </p:txBody>
      </p:sp>
    </p:spTree>
    <p:extLst>
      <p:ext uri="{BB962C8B-B14F-4D97-AF65-F5344CB8AC3E}">
        <p14:creationId xmlns:p14="http://schemas.microsoft.com/office/powerpoint/2010/main" val="95878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Colour Doppler Tips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70C0"/>
                </a:solidFill>
              </a:rPr>
              <a:t>To Increase sensitivity</a:t>
            </a:r>
          </a:p>
          <a:p>
            <a:pPr lvl="1"/>
            <a:r>
              <a:rPr lang="en-US" dirty="0"/>
              <a:t>Decrease velocity scale or PRF</a:t>
            </a:r>
          </a:p>
          <a:p>
            <a:pPr lvl="1"/>
            <a:r>
              <a:rPr lang="en-US" dirty="0"/>
              <a:t>Move focal position to the region of interest</a:t>
            </a:r>
          </a:p>
          <a:p>
            <a:pPr lvl="1"/>
            <a:r>
              <a:rPr lang="en-US" dirty="0"/>
              <a:t>Decrease colour box</a:t>
            </a:r>
          </a:p>
          <a:p>
            <a:pPr lvl="1"/>
            <a:r>
              <a:rPr lang="en-US" dirty="0"/>
              <a:t>Increase colour gain</a:t>
            </a:r>
          </a:p>
          <a:p>
            <a:r>
              <a:rPr lang="en-US" dirty="0" smtClean="0">
                <a:solidFill>
                  <a:srgbClr val="0070C0"/>
                </a:solidFill>
              </a:rPr>
              <a:t>To Decrease flash artifact</a:t>
            </a:r>
          </a:p>
          <a:p>
            <a:pPr lvl="1"/>
            <a:r>
              <a:rPr lang="en-US" dirty="0" smtClean="0"/>
              <a:t>Decrease colour gain</a:t>
            </a:r>
          </a:p>
          <a:p>
            <a:pPr lvl="1"/>
            <a:r>
              <a:rPr lang="en-US" dirty="0" smtClean="0"/>
              <a:t>Decrease the depth of field of view</a:t>
            </a:r>
          </a:p>
          <a:p>
            <a:pPr lvl="1"/>
            <a:r>
              <a:rPr lang="en-US" dirty="0" smtClean="0"/>
              <a:t>Decrease sector size</a:t>
            </a:r>
          </a:p>
          <a:p>
            <a:pPr lvl="1"/>
            <a:r>
              <a:rPr lang="en-US" dirty="0" smtClean="0"/>
              <a:t>Use Zoom function</a:t>
            </a:r>
          </a:p>
          <a:p>
            <a:pPr marL="0" indent="0">
              <a:buNone/>
            </a:pPr>
            <a:endParaRPr lang="en-US" dirty="0"/>
          </a:p>
        </p:txBody>
      </p:sp>
    </p:spTree>
    <p:extLst>
      <p:ext uri="{BB962C8B-B14F-4D97-AF65-F5344CB8AC3E}">
        <p14:creationId xmlns:p14="http://schemas.microsoft.com/office/powerpoint/2010/main" val="163023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Power Doppler Imaging</a:t>
            </a:r>
            <a:endParaRPr lang="en-US" dirty="0"/>
          </a:p>
        </p:txBody>
      </p:sp>
      <p:sp>
        <p:nvSpPr>
          <p:cNvPr id="3" name="Content Placeholder 2"/>
          <p:cNvSpPr>
            <a:spLocks noGrp="1"/>
          </p:cNvSpPr>
          <p:nvPr>
            <p:ph idx="1"/>
          </p:nvPr>
        </p:nvSpPr>
        <p:spPr/>
        <p:txBody>
          <a:bodyPr>
            <a:normAutofit/>
          </a:bodyPr>
          <a:lstStyle/>
          <a:p>
            <a:r>
              <a:rPr lang="en-US" dirty="0" smtClean="0"/>
              <a:t>Increased sensitivity to low velocity flow</a:t>
            </a:r>
          </a:p>
          <a:p>
            <a:r>
              <a:rPr lang="en-US" dirty="0" smtClean="0"/>
              <a:t>No direction of flow information</a:t>
            </a:r>
          </a:p>
          <a:p>
            <a:r>
              <a:rPr lang="en-US" dirty="0" smtClean="0"/>
              <a:t>No velocity information</a:t>
            </a:r>
          </a:p>
          <a:p>
            <a:r>
              <a:rPr lang="en-US" dirty="0" smtClean="0"/>
              <a:t>Use on all masses if cannot obtain flow on colour doppler</a:t>
            </a:r>
          </a:p>
          <a:p>
            <a:r>
              <a:rPr lang="en-US" dirty="0" smtClean="0"/>
              <a:t>Decrease 2D gain to increase sensitivity</a:t>
            </a:r>
          </a:p>
          <a:p>
            <a:r>
              <a:rPr lang="en-US" dirty="0" smtClean="0"/>
              <a:t>Sometimes flow can be eliminated with too much transducer probe pressure</a:t>
            </a:r>
            <a:endParaRPr lang="en-US" dirty="0"/>
          </a:p>
        </p:txBody>
      </p:sp>
    </p:spTree>
    <p:extLst>
      <p:ext uri="{BB962C8B-B14F-4D97-AF65-F5344CB8AC3E}">
        <p14:creationId xmlns:p14="http://schemas.microsoft.com/office/powerpoint/2010/main" val="3143358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Doppler</a:t>
            </a:r>
            <a:endParaRPr lang="en-US" dirty="0"/>
          </a:p>
        </p:txBody>
      </p:sp>
      <p:sp>
        <p:nvSpPr>
          <p:cNvPr id="3" name="Content Placeholder 2"/>
          <p:cNvSpPr>
            <a:spLocks noGrp="1"/>
          </p:cNvSpPr>
          <p:nvPr>
            <p:ph idx="1"/>
          </p:nvPr>
        </p:nvSpPr>
        <p:spPr/>
        <p:txBody>
          <a:bodyPr/>
          <a:lstStyle/>
          <a:p>
            <a:r>
              <a:rPr lang="en-US" dirty="0" smtClean="0"/>
              <a:t>If detect flow on either colour/power doppler, must perform spectral trace to confirm vascularity is present:  confirms mass is </a:t>
            </a:r>
            <a:r>
              <a:rPr lang="en-US" dirty="0" smtClean="0">
                <a:solidFill>
                  <a:schemeClr val="accent3"/>
                </a:solidFill>
              </a:rPr>
              <a:t>SOLID</a:t>
            </a:r>
          </a:p>
          <a:p>
            <a:r>
              <a:rPr lang="en-US" dirty="0" smtClean="0"/>
              <a:t>Number one error: </a:t>
            </a:r>
            <a:r>
              <a:rPr lang="en-US" dirty="0" smtClean="0">
                <a:solidFill>
                  <a:srgbClr val="0070C0"/>
                </a:solidFill>
              </a:rPr>
              <a:t>incorrect colour and velocity scales</a:t>
            </a:r>
          </a:p>
          <a:p>
            <a:pPr lvl="1"/>
            <a:r>
              <a:rPr lang="en-US" dirty="0" smtClean="0"/>
              <a:t>all techs must learn how to adjust scale on the US machines</a:t>
            </a:r>
          </a:p>
        </p:txBody>
      </p:sp>
    </p:spTree>
    <p:extLst>
      <p:ext uri="{BB962C8B-B14F-4D97-AF65-F5344CB8AC3E}">
        <p14:creationId xmlns:p14="http://schemas.microsoft.com/office/powerpoint/2010/main" val="364025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teve\Desktop\lumps and bumps\EXTREMITY ULTRASOUND - LUMPS 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8676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084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Steve\Desktop\lumps and bumps\EXTREMITY ULTRASOUND - LUMPS 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49" y="304800"/>
            <a:ext cx="771525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84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512763"/>
            <a:ext cx="7772400" cy="914400"/>
          </a:xfrm>
        </p:spPr>
        <p:txBody>
          <a:bodyPr/>
          <a:lstStyle/>
          <a:p>
            <a:r>
              <a:rPr lang="en-US" dirty="0"/>
              <a:t>Cystic Mass?</a:t>
            </a:r>
          </a:p>
        </p:txBody>
      </p:sp>
      <p:pic>
        <p:nvPicPr>
          <p:cNvPr id="56322" name="Picture 2" descr="C:\Users\Steve\Desktop\lumps and bumps\colordopplerwrong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800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61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Mass</a:t>
            </a:r>
            <a:endParaRPr lang="en-US" dirty="0"/>
          </a:p>
        </p:txBody>
      </p:sp>
      <p:sp>
        <p:nvSpPr>
          <p:cNvPr id="6" name="Content Placeholder 5"/>
          <p:cNvSpPr>
            <a:spLocks noGrp="1"/>
          </p:cNvSpPr>
          <p:nvPr>
            <p:ph sz="half" idx="1"/>
          </p:nvPr>
        </p:nvSpPr>
        <p:spPr/>
        <p:txBody>
          <a:bodyPr/>
          <a:lstStyle/>
          <a:p>
            <a:endParaRPr lang="en-US" dirty="0"/>
          </a:p>
        </p:txBody>
      </p:sp>
      <p:sp>
        <p:nvSpPr>
          <p:cNvPr id="7" name="Content Placeholder 6"/>
          <p:cNvSpPr>
            <a:spLocks noGrp="1"/>
          </p:cNvSpPr>
          <p:nvPr>
            <p:ph sz="half" idx="2"/>
          </p:nvPr>
        </p:nvSpPr>
        <p:spPr/>
        <p:txBody>
          <a:bodyPr/>
          <a:lstStyle/>
          <a:p>
            <a:endParaRPr lang="en-US" dirty="0"/>
          </a:p>
        </p:txBody>
      </p:sp>
      <p:pic>
        <p:nvPicPr>
          <p:cNvPr id="38914" name="Picture 2" descr="C:\Users\Steve\Desktop\lumps and bumps\colordopplerwrong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038600" cy="4648199"/>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Users\Steve\Desktop\lumps and bumps\colordopplerwrong 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335" y="1744709"/>
            <a:ext cx="4067666" cy="457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48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2763"/>
            <a:ext cx="8229600" cy="914400"/>
          </a:xfrm>
        </p:spPr>
        <p:txBody>
          <a:bodyPr/>
          <a:lstStyle/>
          <a:p>
            <a:r>
              <a:rPr lang="en-US" dirty="0" smtClean="0"/>
              <a:t>Complex cyst</a:t>
            </a:r>
            <a:endParaRPr lang="en-US" dirty="0"/>
          </a:p>
        </p:txBody>
      </p:sp>
      <p:pic>
        <p:nvPicPr>
          <p:cNvPr id="48130" name="Picture 2" descr="C:\Users\Steve\Desktop\lumps and bumps\posttraumatic pseudoaneurysm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47699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04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Ultrasound</a:t>
            </a:r>
            <a:endParaRPr lang="en-US" dirty="0"/>
          </a:p>
        </p:txBody>
      </p:sp>
      <p:sp>
        <p:nvSpPr>
          <p:cNvPr id="3" name="Content Placeholder 2"/>
          <p:cNvSpPr>
            <a:spLocks noGrp="1"/>
          </p:cNvSpPr>
          <p:nvPr>
            <p:ph idx="1"/>
          </p:nvPr>
        </p:nvSpPr>
        <p:spPr/>
        <p:txBody>
          <a:bodyPr>
            <a:normAutofit/>
          </a:bodyPr>
          <a:lstStyle/>
          <a:p>
            <a:r>
              <a:rPr lang="en-US" dirty="0" smtClean="0"/>
              <a:t>Confirm presence of a mass</a:t>
            </a:r>
          </a:p>
          <a:p>
            <a:r>
              <a:rPr lang="en-US" dirty="0" smtClean="0"/>
              <a:t>Location of mass </a:t>
            </a:r>
          </a:p>
          <a:p>
            <a:r>
              <a:rPr lang="en-US" dirty="0"/>
              <a:t>Characterize mass</a:t>
            </a:r>
          </a:p>
          <a:p>
            <a:pPr lvl="1"/>
            <a:r>
              <a:rPr lang="en-US" dirty="0"/>
              <a:t>Cyst vs solid</a:t>
            </a:r>
          </a:p>
          <a:p>
            <a:pPr lvl="1"/>
            <a:r>
              <a:rPr lang="en-US" dirty="0"/>
              <a:t>Vascularity</a:t>
            </a:r>
          </a:p>
          <a:p>
            <a:pPr lvl="1"/>
            <a:r>
              <a:rPr lang="en-US" dirty="0"/>
              <a:t>Dynamic information – </a:t>
            </a:r>
            <a:r>
              <a:rPr lang="en-US" dirty="0" smtClean="0"/>
              <a:t>compression</a:t>
            </a:r>
          </a:p>
          <a:p>
            <a:r>
              <a:rPr lang="en-US" dirty="0" smtClean="0"/>
              <a:t>However, majority of soft tissue masses have nonspecific appearance:  </a:t>
            </a:r>
            <a:r>
              <a:rPr lang="en-US" dirty="0" smtClean="0">
                <a:solidFill>
                  <a:srgbClr val="0070C0"/>
                </a:solidFill>
              </a:rPr>
              <a:t>DDx</a:t>
            </a:r>
            <a:r>
              <a:rPr lang="en-US" dirty="0" smtClean="0"/>
              <a:t> driven by location</a:t>
            </a:r>
          </a:p>
        </p:txBody>
      </p:sp>
    </p:spTree>
    <p:extLst>
      <p:ext uri="{BB962C8B-B14F-4D97-AF65-F5344CB8AC3E}">
        <p14:creationId xmlns:p14="http://schemas.microsoft.com/office/powerpoint/2010/main" val="218740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Post-traumatic </a:t>
            </a:r>
            <a:r>
              <a:rPr lang="en-US" dirty="0" smtClean="0"/>
              <a:t>Pseudoaneurysm</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9154" name="Picture 2" descr="C:\Users\Steve\Desktop\lumps and bumps\posttraumatic pseudoaneurysm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4097751" cy="4560887"/>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C:\Users\Steve\Desktop\lumps and bumps\posttraumatic pseudoaneurysm 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049" y="1752600"/>
            <a:ext cx="4016344"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66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512763"/>
            <a:ext cx="7772400" cy="914400"/>
          </a:xfrm>
        </p:spPr>
        <p:txBody>
          <a:bodyPr/>
          <a:lstStyle/>
          <a:p>
            <a:r>
              <a:rPr lang="en-US" sz="3600" dirty="0" smtClean="0"/>
              <a:t>Post-traumatic </a:t>
            </a:r>
            <a:r>
              <a:rPr lang="en-US" sz="3600" dirty="0"/>
              <a:t>Pseudoaneurysm</a:t>
            </a:r>
            <a:endParaRPr lang="en-US" sz="3600" dirty="0"/>
          </a:p>
        </p:txBody>
      </p:sp>
      <p:pic>
        <p:nvPicPr>
          <p:cNvPr id="50178" name="Picture 2" descr="C:\Users\Steve\Desktop\lumps and bumps\posttraumatic pseudoaneurysm 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55189"/>
            <a:ext cx="5105400"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328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Seborrheic </a:t>
            </a:r>
            <a:r>
              <a:rPr lang="en-US" dirty="0" smtClean="0"/>
              <a:t>keratosis</a:t>
            </a:r>
            <a:endParaRPr lang="en-US" dirty="0"/>
          </a:p>
        </p:txBody>
      </p:sp>
      <p:pic>
        <p:nvPicPr>
          <p:cNvPr id="1434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828800"/>
            <a:ext cx="67818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78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Cutaneous </a:t>
            </a:r>
            <a:r>
              <a:rPr lang="en-US" dirty="0" smtClean="0"/>
              <a:t>mets</a:t>
            </a:r>
            <a:r>
              <a:rPr lang="en-US" dirty="0" smtClean="0"/>
              <a:t> from lung CA</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981200"/>
            <a:ext cx="73914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795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Epidermal </a:t>
            </a:r>
            <a:r>
              <a:rPr lang="en-US" dirty="0" smtClean="0"/>
              <a:t>inclusion cyst/Sebaceous</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0" y="2057401"/>
            <a:ext cx="66294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32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Epidermal inclusion cyst/Sebaceous</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95400" y="2057400"/>
            <a:ext cx="6629400"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6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Epidermal inclusion cyst/Sebaceous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2057400"/>
            <a:ext cx="7010400"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154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Ganglion cyst</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752600"/>
            <a:ext cx="6934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692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Steve\Desktop\lumps and bumps\EXTREMITY ULTRASOUND - LUMPS 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896" y="1752600"/>
            <a:ext cx="7239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512064"/>
            <a:ext cx="7924800" cy="1011936"/>
          </a:xfrm>
        </p:spPr>
        <p:txBody>
          <a:bodyPr/>
          <a:lstStyle/>
          <a:p>
            <a:r>
              <a:rPr lang="en-US" sz="3600" dirty="0" smtClean="0"/>
              <a:t>Extensor </a:t>
            </a:r>
            <a:r>
              <a:rPr lang="en-US" sz="3600" dirty="0" smtClean="0"/>
              <a:t>Digitorum</a:t>
            </a:r>
            <a:r>
              <a:rPr lang="en-US" sz="3600" dirty="0" smtClean="0"/>
              <a:t> Tenosynovitis</a:t>
            </a:r>
            <a:endParaRPr lang="en-US" sz="3600" dirty="0"/>
          </a:p>
        </p:txBody>
      </p:sp>
    </p:spTree>
    <p:extLst>
      <p:ext uri="{BB962C8B-B14F-4D97-AF65-F5344CB8AC3E}">
        <p14:creationId xmlns:p14="http://schemas.microsoft.com/office/powerpoint/2010/main" val="1995576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Baker’s cyst</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676400"/>
            <a:ext cx="6934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79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Protocol</a:t>
            </a:r>
            <a:endParaRPr lang="en-US" dirty="0"/>
          </a:p>
        </p:txBody>
      </p:sp>
      <p:sp>
        <p:nvSpPr>
          <p:cNvPr id="3" name="Content Placeholder 2"/>
          <p:cNvSpPr>
            <a:spLocks noGrp="1"/>
          </p:cNvSpPr>
          <p:nvPr>
            <p:ph idx="1"/>
          </p:nvPr>
        </p:nvSpPr>
        <p:spPr/>
        <p:txBody>
          <a:bodyPr>
            <a:normAutofit/>
          </a:bodyPr>
          <a:lstStyle/>
          <a:p>
            <a:r>
              <a:rPr lang="en-US" dirty="0" smtClean="0"/>
              <a:t>Use a high frequency linear transducer first</a:t>
            </a:r>
          </a:p>
          <a:p>
            <a:r>
              <a:rPr lang="en-US" dirty="0" smtClean="0"/>
              <a:t>May need to change to lower frequency probe if patient is large or mass extends into deep soft tissues or curvilinear</a:t>
            </a:r>
          </a:p>
          <a:p>
            <a:r>
              <a:rPr lang="en-US" dirty="0" smtClean="0"/>
              <a:t>If the mass is small, trap mass between two fingers to hold down while scanning</a:t>
            </a:r>
          </a:p>
          <a:p>
            <a:r>
              <a:rPr lang="en-US" dirty="0" smtClean="0"/>
              <a:t>Start scanning the nearby, </a:t>
            </a:r>
            <a:r>
              <a:rPr lang="en-US" dirty="0" smtClean="0">
                <a:solidFill>
                  <a:srgbClr val="FFFF00"/>
                </a:solidFill>
              </a:rPr>
              <a:t>NORMAL</a:t>
            </a:r>
            <a:r>
              <a:rPr lang="en-US" dirty="0" smtClean="0"/>
              <a:t>, uninvolved area to appreciate normal anatomy (can scan </a:t>
            </a:r>
            <a:r>
              <a:rPr lang="en-US" dirty="0" smtClean="0">
                <a:solidFill>
                  <a:srgbClr val="FFFF00"/>
                </a:solidFill>
              </a:rPr>
              <a:t>contralateral</a:t>
            </a:r>
            <a:r>
              <a:rPr lang="en-US" dirty="0" smtClean="0"/>
              <a:t> side too)</a:t>
            </a:r>
            <a:endParaRPr lang="en-US" dirty="0"/>
          </a:p>
        </p:txBody>
      </p:sp>
    </p:spTree>
    <p:extLst>
      <p:ext uri="{BB962C8B-B14F-4D97-AF65-F5344CB8AC3E}">
        <p14:creationId xmlns:p14="http://schemas.microsoft.com/office/powerpoint/2010/main" val="3935761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Baker’s cyst</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57400" y="2127250"/>
            <a:ext cx="52578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37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body</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1600" y="1828800"/>
            <a:ext cx="5943600"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92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Foreign Body with inflammation</a:t>
            </a:r>
            <a:endParaRPr lang="en-US"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1600" y="1752600"/>
            <a:ext cx="6248400" cy="41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931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Cellulitis</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752600"/>
            <a:ext cx="6781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Phlegmon</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752600"/>
            <a:ext cx="67056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27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Abscess</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000" y="1447800"/>
            <a:ext cx="6477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26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Abscess</a:t>
            </a:r>
            <a:endParaRPr lang="en-US"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7084166" cy="419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89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Subcutaneous Hematoma</a:t>
            </a:r>
            <a:endParaRPr 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0" y="1600200"/>
            <a:ext cx="619210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05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 Necrosis</a:t>
            </a:r>
            <a:endParaRPr lang="en-US" dirty="0"/>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43000" y="1600200"/>
            <a:ext cx="7086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24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Lipomas</a:t>
            </a:r>
            <a:endParaRPr lang="en-US" dirty="0"/>
          </a:p>
        </p:txBody>
      </p:sp>
      <p:sp>
        <p:nvSpPr>
          <p:cNvPr id="3" name="Content Placeholder 2"/>
          <p:cNvSpPr>
            <a:spLocks noGrp="1"/>
          </p:cNvSpPr>
          <p:nvPr>
            <p:ph idx="1"/>
          </p:nvPr>
        </p:nvSpPr>
        <p:spPr/>
        <p:txBody>
          <a:bodyPr>
            <a:normAutofit/>
          </a:bodyPr>
          <a:lstStyle/>
          <a:p>
            <a:r>
              <a:rPr lang="en-US" dirty="0" smtClean="0"/>
              <a:t>Most common soft tissue tumor</a:t>
            </a:r>
          </a:p>
          <a:p>
            <a:r>
              <a:rPr lang="en-US" dirty="0" smtClean="0"/>
              <a:t>Location: subcutaneous most common</a:t>
            </a:r>
          </a:p>
          <a:p>
            <a:r>
              <a:rPr lang="en-US" dirty="0" smtClean="0"/>
              <a:t>Echogenicity: Hyperechoic, Isoechoic, Hypoechoic</a:t>
            </a:r>
          </a:p>
          <a:p>
            <a:r>
              <a:rPr lang="en-US" dirty="0" smtClean="0">
                <a:solidFill>
                  <a:srgbClr val="0070C0"/>
                </a:solidFill>
              </a:rPr>
              <a:t>Characteristics</a:t>
            </a:r>
            <a:r>
              <a:rPr lang="en-US" dirty="0" smtClean="0"/>
              <a:t>:  smooth borders, wider than tall, wavy internal echogenic lines (otherwise homogeneous), no acoustic shadowing, minimal to no colour doppler,</a:t>
            </a:r>
          </a:p>
        </p:txBody>
      </p:sp>
    </p:spTree>
    <p:extLst>
      <p:ext uri="{BB962C8B-B14F-4D97-AF65-F5344CB8AC3E}">
        <p14:creationId xmlns:p14="http://schemas.microsoft.com/office/powerpoint/2010/main" val="2577920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 Protocol</a:t>
            </a:r>
          </a:p>
        </p:txBody>
      </p:sp>
      <p:sp>
        <p:nvSpPr>
          <p:cNvPr id="3" name="Content Placeholder 2"/>
          <p:cNvSpPr>
            <a:spLocks noGrp="1"/>
          </p:cNvSpPr>
          <p:nvPr>
            <p:ph idx="1"/>
          </p:nvPr>
        </p:nvSpPr>
        <p:spPr/>
        <p:txBody>
          <a:bodyPr>
            <a:normAutofit lnSpcReduction="10000"/>
          </a:bodyPr>
          <a:lstStyle/>
          <a:p>
            <a:r>
              <a:rPr lang="en-US" dirty="0" smtClean="0"/>
              <a:t>First image mass to show relationship with respect to soft tissue layer</a:t>
            </a:r>
          </a:p>
          <a:p>
            <a:pPr lvl="1"/>
            <a:r>
              <a:rPr lang="en-US" dirty="0" smtClean="0"/>
              <a:t>Large FOV</a:t>
            </a:r>
          </a:p>
          <a:p>
            <a:pPr lvl="1"/>
            <a:r>
              <a:rPr lang="en-US" dirty="0" smtClean="0"/>
              <a:t>Scan along the border of the mass</a:t>
            </a:r>
          </a:p>
          <a:p>
            <a:r>
              <a:rPr lang="en-US" dirty="0" smtClean="0"/>
              <a:t>Then image to show mass close up in detail to assess edges, internal characteristics, and vascularity (may need standoff pad or lots of gel)</a:t>
            </a:r>
          </a:p>
          <a:p>
            <a:r>
              <a:rPr lang="en-US" dirty="0" smtClean="0"/>
              <a:t>Take at least 3-5 images in sagittal and axial through the mass or more if large</a:t>
            </a:r>
          </a:p>
          <a:p>
            <a:pPr lvl="2"/>
            <a:endParaRPr lang="en-US" dirty="0"/>
          </a:p>
          <a:p>
            <a:pPr lvl="2"/>
            <a:endParaRPr lang="en-US" dirty="0" smtClean="0"/>
          </a:p>
          <a:p>
            <a:pPr lvl="2"/>
            <a:endParaRPr lang="en-US" dirty="0" smtClean="0"/>
          </a:p>
        </p:txBody>
      </p:sp>
    </p:spTree>
    <p:extLst>
      <p:ext uri="{BB962C8B-B14F-4D97-AF65-F5344CB8AC3E}">
        <p14:creationId xmlns:p14="http://schemas.microsoft.com/office/powerpoint/2010/main" val="894798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Subcutaneous Lipoma</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1676400"/>
            <a:ext cx="71628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27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Subcutaneous Lipoma</a:t>
            </a:r>
            <a:endParaRPr lang="en-US"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1676400"/>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62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Subcutaneous Lipoma</a:t>
            </a:r>
          </a:p>
        </p:txBody>
      </p:sp>
      <p:pic>
        <p:nvPicPr>
          <p:cNvPr id="266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1676400"/>
            <a:ext cx="6172200"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01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Lipomas</a:t>
            </a:r>
            <a:endParaRPr lang="en-US"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1860550"/>
            <a:ext cx="6705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309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512763"/>
            <a:ext cx="7772400" cy="914400"/>
          </a:xfrm>
        </p:spPr>
        <p:txBody>
          <a:bodyPr/>
          <a:lstStyle/>
          <a:p>
            <a:r>
              <a:rPr lang="en-US" dirty="0" smtClean="0"/>
              <a:t>Not a Lipoma</a:t>
            </a:r>
            <a:endParaRPr lang="en-US" dirty="0"/>
          </a:p>
        </p:txBody>
      </p:sp>
      <p:pic>
        <p:nvPicPr>
          <p:cNvPr id="45058" name="Picture 2" descr="C:\Users\Steve\Desktop\lumps and bumps\not a lipoma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3258"/>
            <a:ext cx="6256256" cy="472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284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Intramuscular hematomas</a:t>
            </a:r>
            <a:endParaRPr lang="en-US" dirty="0"/>
          </a:p>
        </p:txBody>
      </p:sp>
      <p:sp>
        <p:nvSpPr>
          <p:cNvPr id="3" name="Content Placeholder 2"/>
          <p:cNvSpPr>
            <a:spLocks noGrp="1"/>
          </p:cNvSpPr>
          <p:nvPr>
            <p:ph idx="1"/>
          </p:nvPr>
        </p:nvSpPr>
        <p:spPr/>
        <p:txBody>
          <a:bodyPr/>
          <a:lstStyle/>
          <a:p>
            <a:r>
              <a:rPr lang="en-US" dirty="0" smtClean="0"/>
              <a:t>If making a diagnosis requires significant trauma +/- anticoagulation</a:t>
            </a:r>
          </a:p>
          <a:p>
            <a:r>
              <a:rPr lang="en-US" dirty="0" smtClean="0"/>
              <a:t>Many sarcoma patients report noticing a mass after trauma</a:t>
            </a:r>
          </a:p>
          <a:p>
            <a:r>
              <a:rPr lang="en-US" dirty="0" smtClean="0"/>
              <a:t>At least follow to exclude a mass, if in doubt biopsy or MRI</a:t>
            </a:r>
            <a:endParaRPr lang="en-US" dirty="0"/>
          </a:p>
        </p:txBody>
      </p:sp>
    </p:spTree>
    <p:extLst>
      <p:ext uri="{BB962C8B-B14F-4D97-AF65-F5344CB8AC3E}">
        <p14:creationId xmlns:p14="http://schemas.microsoft.com/office/powerpoint/2010/main" val="210815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Intramuscular hematoma</a:t>
            </a:r>
          </a:p>
        </p:txBody>
      </p:sp>
      <p:sp>
        <p:nvSpPr>
          <p:cNvPr id="3" name="Content Placeholder 2"/>
          <p:cNvSpPr>
            <a:spLocks noGrp="1"/>
          </p:cNvSpPr>
          <p:nvPr>
            <p:ph idx="1"/>
          </p:nvPr>
        </p:nvSpPr>
        <p:spPr/>
        <p:txBody>
          <a:bodyPr/>
          <a:lstStyle/>
          <a:p>
            <a:endParaRPr lang="en-US" dirty="0"/>
          </a:p>
        </p:txBody>
      </p:sp>
      <p:pic>
        <p:nvPicPr>
          <p:cNvPr id="41986" name="Picture 2" descr="C:\Users\Steve\Desktop\lumps and bumps\muscle hematoma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59" y="1752600"/>
            <a:ext cx="70104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75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Intramuscular hematoma</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US" dirty="0"/>
          </a:p>
        </p:txBody>
      </p:sp>
      <p:pic>
        <p:nvPicPr>
          <p:cNvPr id="43011" name="Picture 3" descr="C:\Users\Steve\Desktop\lumps and bumps\muscle hematoma 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98" y="1738461"/>
            <a:ext cx="420493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C:\Users\Steve\Desktop\lumps and bumps\muscle hematoma 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38461"/>
            <a:ext cx="4139557"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57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mass?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C:\Users\Steve\Desktop\TNI Presentation - 2016\lumps and bumps extra\hand1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4010773" cy="4648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eve\Desktop\TNI Presentation - 2016\lumps and bumps extra\hand1 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138" y="1797811"/>
            <a:ext cx="4078662" cy="460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27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Osseous lesion</a:t>
            </a:r>
            <a:endParaRPr lang="en-US" dirty="0"/>
          </a:p>
        </p:txBody>
      </p:sp>
      <p:sp>
        <p:nvSpPr>
          <p:cNvPr id="2" name="Text Placeholder 1"/>
          <p:cNvSpPr>
            <a:spLocks noGrp="1"/>
          </p:cNvSpPr>
          <p:nvPr>
            <p:ph type="body" idx="1"/>
          </p:nvPr>
        </p:nvSpPr>
        <p:spPr/>
        <p:txBody>
          <a:bodyPr/>
          <a:lstStyle/>
          <a:p>
            <a:r>
              <a:rPr lang="en-US" dirty="0" smtClean="0"/>
              <a:t>Normal adjacent anatomy</a:t>
            </a:r>
            <a:endParaRPr lang="en-US" dirty="0"/>
          </a:p>
        </p:txBody>
      </p:sp>
      <p:sp>
        <p:nvSpPr>
          <p:cNvPr id="4" name="Text Placeholder 3"/>
          <p:cNvSpPr>
            <a:spLocks noGrp="1"/>
          </p:cNvSpPr>
          <p:nvPr>
            <p:ph type="body" sz="half" idx="3"/>
          </p:nvPr>
        </p:nvSpPr>
        <p:spPr/>
        <p:txBody>
          <a:bodyPr/>
          <a:lstStyle/>
          <a:p>
            <a:r>
              <a:rPr lang="en-US" dirty="0" smtClean="0"/>
              <a:t>mass</a:t>
            </a:r>
            <a:endParaRPr lang="en-US" dirty="0"/>
          </a:p>
        </p:txBody>
      </p:sp>
      <p:sp>
        <p:nvSpPr>
          <p:cNvPr id="3" name="Content Placeholder 2"/>
          <p:cNvSpPr>
            <a:spLocks noGrp="1"/>
          </p:cNvSpPr>
          <p:nvPr>
            <p:ph sz="quarter" idx="2"/>
          </p:nvPr>
        </p:nvSpPr>
        <p:spPr/>
        <p:txBody>
          <a:bodyPr/>
          <a:lstStyle/>
          <a:p>
            <a:endParaRPr lang="en-US" dirty="0"/>
          </a:p>
        </p:txBody>
      </p:sp>
      <p:sp>
        <p:nvSpPr>
          <p:cNvPr id="8" name="Content Placeholder 7"/>
          <p:cNvSpPr>
            <a:spLocks noGrp="1"/>
          </p:cNvSpPr>
          <p:nvPr>
            <p:ph sz="quarter" idx="4"/>
          </p:nvPr>
        </p:nvSpPr>
        <p:spPr>
          <a:xfrm>
            <a:off x="4788621" y="2475227"/>
            <a:ext cx="4041775" cy="3959352"/>
          </a:xfrm>
        </p:spPr>
        <p:txBody>
          <a:bodyPr/>
          <a:lstStyle/>
          <a:p>
            <a:endParaRPr lang="en-US" dirty="0"/>
          </a:p>
        </p:txBody>
      </p:sp>
      <p:pic>
        <p:nvPicPr>
          <p:cNvPr id="18435" name="Picture 3" descr="C:\Users\Steve\Desktop\lumps and bumps\frontal osteoma 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4038600" cy="401833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Steve\Desktop\lumps and bumps\frontal osteoma 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472178"/>
            <a:ext cx="4038600" cy="406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29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teve\Desktop\lumps and bumps\EXTREMITY ULTRASOUND - LUMPS 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392" y="533400"/>
            <a:ext cx="7715251" cy="596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00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Frontal bone osteoma</a:t>
            </a:r>
            <a:endParaRPr lang="en-US" dirty="0"/>
          </a:p>
        </p:txBody>
      </p:sp>
      <p:sp>
        <p:nvSpPr>
          <p:cNvPr id="3" name="Content Placeholder 2"/>
          <p:cNvSpPr>
            <a:spLocks noGrp="1"/>
          </p:cNvSpPr>
          <p:nvPr>
            <p:ph idx="1"/>
          </p:nvPr>
        </p:nvSpPr>
        <p:spPr/>
        <p:txBody>
          <a:bodyPr/>
          <a:lstStyle/>
          <a:p>
            <a:endParaRPr lang="en-US" dirty="0"/>
          </a:p>
        </p:txBody>
      </p:sp>
      <p:pic>
        <p:nvPicPr>
          <p:cNvPr id="40962" name="Picture 2" descr="C:\Users\Steve\Desktop\lumps and bumps\frontal osteoma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81666"/>
            <a:ext cx="4546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59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Lesion on head of 11 year old?</a:t>
            </a:r>
            <a:endParaRPr lang="en-US" sz="3600" dirty="0"/>
          </a:p>
        </p:txBody>
      </p:sp>
      <p:sp>
        <p:nvSpPr>
          <p:cNvPr id="6" name="Content Placeholder 5"/>
          <p:cNvSpPr>
            <a:spLocks noGrp="1"/>
          </p:cNvSpPr>
          <p:nvPr>
            <p:ph idx="1"/>
          </p:nvPr>
        </p:nvSpPr>
        <p:spPr/>
        <p:txBody>
          <a:bodyPr/>
          <a:lstStyle/>
          <a:p>
            <a:endParaRPr lang="en-US" dirty="0"/>
          </a:p>
        </p:txBody>
      </p:sp>
      <p:pic>
        <p:nvPicPr>
          <p:cNvPr id="2050" name="Picture 2" descr="C:\Users\Steve\Desktop\TNI Presentation - 2016\lumps and bumps extra\skull langerhangs cell histiocytois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6858000" cy="47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073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the next step?</a:t>
            </a:r>
            <a:endParaRPr lang="en-US" dirty="0"/>
          </a:p>
        </p:txBody>
      </p:sp>
      <p:sp>
        <p:nvSpPr>
          <p:cNvPr id="7" name="Content Placeholder 6"/>
          <p:cNvSpPr>
            <a:spLocks noGrp="1"/>
          </p:cNvSpPr>
          <p:nvPr>
            <p:ph idx="1"/>
          </p:nvPr>
        </p:nvSpPr>
        <p:spPr/>
        <p:txBody>
          <a:bodyPr/>
          <a:lstStyle/>
          <a:p>
            <a:endParaRPr lang="en-US" dirty="0"/>
          </a:p>
        </p:txBody>
      </p:sp>
      <p:pic>
        <p:nvPicPr>
          <p:cNvPr id="4098" name="Picture 2" descr="C:\Users\Steve\Desktop\TNI Presentation - 2016\lumps and bumps extra\skull langerhangs cell histiocytois 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162800" cy="485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324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 involving?</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Steve\Desktop\TNI Presentation - 2016\lumps and bumps extra\skull langerhangs cell histiocytois 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7467600" cy="470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83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Langerhans </a:t>
            </a:r>
            <a:r>
              <a:rPr lang="en-US" sz="3600" dirty="0" smtClean="0"/>
              <a:t>Cell </a:t>
            </a:r>
            <a:r>
              <a:rPr lang="en-US" sz="3600" dirty="0" smtClean="0"/>
              <a:t>Histiocytosis</a:t>
            </a:r>
            <a:endParaRPr lang="en-US" sz="3600" dirty="0"/>
          </a:p>
        </p:txBody>
      </p:sp>
      <p:sp>
        <p:nvSpPr>
          <p:cNvPr id="3" name="Content Placeholder 2"/>
          <p:cNvSpPr>
            <a:spLocks noGrp="1"/>
          </p:cNvSpPr>
          <p:nvPr>
            <p:ph idx="1"/>
          </p:nvPr>
        </p:nvSpPr>
        <p:spPr/>
        <p:txBody>
          <a:bodyPr/>
          <a:lstStyle/>
          <a:p>
            <a:endParaRPr lang="en-US" dirty="0"/>
          </a:p>
        </p:txBody>
      </p:sp>
      <p:pic>
        <p:nvPicPr>
          <p:cNvPr id="7170" name="Picture 2" descr="C:\Users\Steve\Desktop\TNI Presentation - 2016\lumps and bumps extra\skull langerhangs cell histiocytois 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8800"/>
            <a:ext cx="459136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360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descr="C:\Users\Steve\Desktop\TNI Presentation - 2016\lumps and bumps extra\perianal fistula with abscess 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6324600" cy="485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52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9218" name="Picture 2" descr="C:\Users\Steve\Desktop\TNI Presentation - 2016\lumps and bumps extra\perianal fistula with abscess 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41810"/>
            <a:ext cx="3810000" cy="445649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Steve\Desktop\TNI Presentation - 2016\lumps and bumps extra\perianal fistula with abscess 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1785796"/>
            <a:ext cx="3886200" cy="451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90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there flow within?</a:t>
            </a:r>
            <a:endParaRPr lang="en-US"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0243" name="Picture 3" descr="C:\Users\Steve\Desktop\TNI Presentation - 2016\lumps and bumps extra\perianal fistula with abscess 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4038600" cy="45577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Steve\Desktop\TNI Presentation - 2016\lumps and bumps extra\perianal fistula with abscess 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599"/>
            <a:ext cx="3989984" cy="455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670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Is there flow within?</a:t>
            </a:r>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1266" name="Picture 2" descr="C:\Users\Steve\Desktop\TNI Presentation - 2016\lumps and bumps extra\perianal fistula with abscess 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4038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Steve\Desktop\TNI Presentation - 2016\lumps and bumps extra\perianal fistula with abscess 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720" y="1752600"/>
            <a:ext cx="405120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80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Flow in periphery only</a:t>
            </a:r>
            <a:endParaRPr lang="en-US"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2290" name="Picture 2" descr="C:\Users\Steve\Desktop\TNI Presentation - 2016\lumps and bumps extra\perianal fistula with abscess 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5562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9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teve\Desktop\lumps and bumps\EXTREMITY ULTRASOUND - LUMPS 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79704"/>
            <a:ext cx="77152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730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Perianal fistula with abscess</a:t>
            </a:r>
            <a:endParaRPr lang="en-US" sz="3600" dirty="0"/>
          </a:p>
        </p:txBody>
      </p:sp>
      <p:sp>
        <p:nvSpPr>
          <p:cNvPr id="3" name="Content Placeholder 2"/>
          <p:cNvSpPr>
            <a:spLocks noGrp="1"/>
          </p:cNvSpPr>
          <p:nvPr>
            <p:ph idx="1"/>
          </p:nvPr>
        </p:nvSpPr>
        <p:spPr/>
        <p:txBody>
          <a:bodyPr/>
          <a:lstStyle/>
          <a:p>
            <a:endParaRPr lang="en-US" dirty="0"/>
          </a:p>
        </p:txBody>
      </p:sp>
      <p:pic>
        <p:nvPicPr>
          <p:cNvPr id="13314" name="Picture 2" descr="C:\Users\Steve\Desktop\TNI Presentation - 2016\lumps and bumps extra\perianal fistula with abscess 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0960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32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Worrisome Features</a:t>
            </a:r>
            <a:endParaRPr lang="en-US" dirty="0"/>
          </a:p>
        </p:txBody>
      </p:sp>
      <p:sp>
        <p:nvSpPr>
          <p:cNvPr id="3" name="Content Placeholder 2"/>
          <p:cNvSpPr>
            <a:spLocks noGrp="1"/>
          </p:cNvSpPr>
          <p:nvPr>
            <p:ph idx="1"/>
          </p:nvPr>
        </p:nvSpPr>
        <p:spPr/>
        <p:txBody>
          <a:bodyPr/>
          <a:lstStyle/>
          <a:p>
            <a:r>
              <a:rPr lang="en-US" dirty="0" smtClean="0"/>
              <a:t>Any mass &gt; 5cm or Deep location (deep to fascia)</a:t>
            </a:r>
          </a:p>
          <a:p>
            <a:r>
              <a:rPr lang="en-US" dirty="0" smtClean="0"/>
              <a:t>Painful or enlarging mass</a:t>
            </a:r>
          </a:p>
          <a:p>
            <a:r>
              <a:rPr lang="en-US" dirty="0" smtClean="0"/>
              <a:t>Solid </a:t>
            </a:r>
            <a:r>
              <a:rPr lang="en-US" dirty="0" smtClean="0"/>
              <a:t>heterogeneous </a:t>
            </a:r>
            <a:r>
              <a:rPr lang="en-US" dirty="0" smtClean="0"/>
              <a:t>lesion</a:t>
            </a:r>
          </a:p>
          <a:p>
            <a:r>
              <a:rPr lang="en-US" dirty="0" smtClean="0"/>
              <a:t>Tissue distortion</a:t>
            </a:r>
          </a:p>
          <a:p>
            <a:r>
              <a:rPr lang="en-US" dirty="0" smtClean="0"/>
              <a:t>Disorganized flow</a:t>
            </a:r>
          </a:p>
          <a:p>
            <a:r>
              <a:rPr lang="en-US" dirty="0" smtClean="0"/>
              <a:t>Lipomatous mass with internal heterogeneity</a:t>
            </a:r>
          </a:p>
          <a:p>
            <a:endParaRPr lang="en-US" dirty="0"/>
          </a:p>
        </p:txBody>
      </p:sp>
    </p:spTree>
    <p:extLst>
      <p:ext uri="{BB962C8B-B14F-4D97-AF65-F5344CB8AC3E}">
        <p14:creationId xmlns:p14="http://schemas.microsoft.com/office/powerpoint/2010/main" val="296028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a:t>
            </a:r>
            <a:endParaRPr lang="en-US" dirty="0"/>
          </a:p>
        </p:txBody>
      </p:sp>
      <p:sp>
        <p:nvSpPr>
          <p:cNvPr id="3" name="Content Placeholder 2"/>
          <p:cNvSpPr>
            <a:spLocks noGrp="1"/>
          </p:cNvSpPr>
          <p:nvPr>
            <p:ph idx="1"/>
          </p:nvPr>
        </p:nvSpPr>
        <p:spPr/>
        <p:txBody>
          <a:bodyPr>
            <a:normAutofit lnSpcReduction="10000"/>
          </a:bodyPr>
          <a:lstStyle/>
          <a:p>
            <a:r>
              <a:rPr lang="en-US" dirty="0" smtClean="0"/>
              <a:t>Mass so large, not appreciated</a:t>
            </a:r>
          </a:p>
          <a:p>
            <a:pPr lvl="1"/>
            <a:r>
              <a:rPr lang="en-US" dirty="0"/>
              <a:t>l</a:t>
            </a:r>
            <a:r>
              <a:rPr lang="en-US" dirty="0" smtClean="0"/>
              <a:t>ook </a:t>
            </a:r>
            <a:r>
              <a:rPr lang="en-US" dirty="0"/>
              <a:t>for edge of mass, start at normal tissue than scan in toward mass</a:t>
            </a:r>
          </a:p>
          <a:p>
            <a:r>
              <a:rPr lang="en-US" dirty="0" smtClean="0"/>
              <a:t>Field of view too small</a:t>
            </a:r>
          </a:p>
          <a:p>
            <a:pPr lvl="1"/>
            <a:r>
              <a:rPr lang="en-US" dirty="0" smtClean="0"/>
              <a:t>Start with larger field of view to show layers of soft tissue, show borders</a:t>
            </a:r>
          </a:p>
          <a:p>
            <a:r>
              <a:rPr lang="en-US" dirty="0" smtClean="0"/>
              <a:t>Colour doppler</a:t>
            </a:r>
          </a:p>
          <a:p>
            <a:pPr lvl="1"/>
            <a:r>
              <a:rPr lang="en-US" dirty="0" smtClean="0"/>
              <a:t>Make sure small box, drop colour scale/PRF down, velocity scale low, turn up colour gain, use power doppler, prove vascularity with spectral trace</a:t>
            </a:r>
          </a:p>
          <a:p>
            <a:pPr lvl="1"/>
            <a:endParaRPr lang="en-US" dirty="0"/>
          </a:p>
          <a:p>
            <a:pPr lvl="1"/>
            <a:endParaRPr lang="en-US" dirty="0" smtClean="0"/>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30981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34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71800"/>
            <a:ext cx="7772400" cy="1441704"/>
          </a:xfrm>
        </p:spPr>
        <p:txBody>
          <a:bodyPr/>
          <a:lstStyle/>
          <a:p>
            <a:r>
              <a:rPr lang="en-US" sz="5400" dirty="0" smtClean="0"/>
              <a:t>Inguinal hernias</a:t>
            </a:r>
            <a:r>
              <a:rPr lang="en-US" dirty="0" smtClean="0"/>
              <a:t/>
            </a:r>
            <a:br>
              <a:rPr lang="en-US" dirty="0" smtClean="0"/>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0205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2064"/>
            <a:ext cx="8153400" cy="914400"/>
          </a:xfrm>
        </p:spPr>
        <p:txBody>
          <a:bodyPr/>
          <a:lstStyle/>
          <a:p>
            <a:r>
              <a:rPr lang="en-US" sz="3600" dirty="0" smtClean="0"/>
              <a:t>Anterior abdominal wall X-section</a:t>
            </a:r>
            <a:endParaRPr lang="en-US" sz="36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4050" y="2351087"/>
            <a:ext cx="575310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324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6866" name="Picture 2" descr="C:\Users\Steve\Desktop\lumps and bumps\anterior abdo wall 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1" cy="503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10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6200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225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28725" y="1784350"/>
            <a:ext cx="71437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22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2390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72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Location </a:t>
            </a:r>
            <a:r>
              <a:rPr lang="en-US" dirty="0" smtClean="0"/>
              <a:t>Location</a:t>
            </a:r>
            <a:r>
              <a:rPr lang="en-US" dirty="0" smtClean="0"/>
              <a:t> </a:t>
            </a:r>
            <a:r>
              <a:rPr lang="en-US" dirty="0" smtClean="0"/>
              <a:t>Location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0070C0"/>
                </a:solidFill>
              </a:rPr>
              <a:t>Body location</a:t>
            </a:r>
            <a:r>
              <a:rPr lang="en-US" dirty="0" smtClean="0"/>
              <a:t>:</a:t>
            </a:r>
          </a:p>
          <a:p>
            <a:pPr lvl="1"/>
            <a:r>
              <a:rPr lang="en-US" dirty="0" smtClean="0"/>
              <a:t>Draw an image </a:t>
            </a:r>
            <a:endParaRPr lang="en-US" dirty="0"/>
          </a:p>
          <a:p>
            <a:pPr lvl="1"/>
            <a:r>
              <a:rPr lang="en-US" dirty="0" smtClean="0"/>
              <a:t>Describe with respect to external landmarks</a:t>
            </a:r>
          </a:p>
          <a:p>
            <a:r>
              <a:rPr lang="en-US" dirty="0" smtClean="0">
                <a:solidFill>
                  <a:srgbClr val="0070C0"/>
                </a:solidFill>
              </a:rPr>
              <a:t>Soft tissue layer</a:t>
            </a:r>
            <a:r>
              <a:rPr lang="en-US" dirty="0" smtClean="0"/>
              <a:t>:</a:t>
            </a:r>
          </a:p>
          <a:p>
            <a:pPr lvl="1"/>
            <a:r>
              <a:rPr lang="en-US" dirty="0" smtClean="0"/>
              <a:t>Dermal: thin hyperechoic layer</a:t>
            </a:r>
          </a:p>
          <a:p>
            <a:pPr lvl="1"/>
            <a:r>
              <a:rPr lang="en-US" dirty="0"/>
              <a:t>Subcutaneous</a:t>
            </a:r>
            <a:r>
              <a:rPr lang="en-US" dirty="0" smtClean="0"/>
              <a:t>: hypoechoic </a:t>
            </a:r>
            <a:r>
              <a:rPr lang="en-US" dirty="0"/>
              <a:t>fat interspersed with hyperechoic linear </a:t>
            </a:r>
            <a:r>
              <a:rPr lang="en-US" dirty="0" smtClean="0"/>
              <a:t>(connective </a:t>
            </a:r>
            <a:r>
              <a:rPr lang="en-US" dirty="0"/>
              <a:t>tissue </a:t>
            </a:r>
            <a:r>
              <a:rPr lang="en-US" dirty="0" smtClean="0"/>
              <a:t>septa)</a:t>
            </a:r>
          </a:p>
          <a:p>
            <a:pPr lvl="1"/>
            <a:r>
              <a:rPr lang="en-US" dirty="0" smtClean="0"/>
              <a:t>Fascial: thin hyperechoic layer</a:t>
            </a:r>
          </a:p>
          <a:p>
            <a:pPr lvl="1"/>
            <a:r>
              <a:rPr lang="en-US" dirty="0"/>
              <a:t>Muscle: hypoechoic cylindrical structures, with hyperechoic connective </a:t>
            </a:r>
            <a:r>
              <a:rPr lang="en-US" dirty="0" smtClean="0"/>
              <a:t>tissue, </a:t>
            </a:r>
            <a:r>
              <a:rPr lang="en-US" dirty="0"/>
              <a:t>surrounding them</a:t>
            </a:r>
            <a:endParaRPr lang="en-US" dirty="0" smtClean="0"/>
          </a:p>
          <a:p>
            <a:pPr lvl="1"/>
            <a:r>
              <a:rPr lang="en-US" dirty="0" smtClean="0"/>
              <a:t>Bone:  strong hyperechoic shadow</a:t>
            </a:r>
          </a:p>
          <a:p>
            <a:endParaRPr lang="en-US" dirty="0" smtClean="0"/>
          </a:p>
          <a:p>
            <a:pPr lvl="1"/>
            <a:endParaRPr lang="en-US" dirty="0" smtClean="0"/>
          </a:p>
          <a:p>
            <a:pPr lvl="1"/>
            <a:endParaRPr lang="en-US" dirty="0" smtClean="0"/>
          </a:p>
          <a:p>
            <a:pPr lvl="2"/>
            <a:endParaRPr lang="en-US" dirty="0"/>
          </a:p>
        </p:txBody>
      </p:sp>
    </p:spTree>
    <p:extLst>
      <p:ext uri="{BB962C8B-B14F-4D97-AF65-F5344CB8AC3E}">
        <p14:creationId xmlns:p14="http://schemas.microsoft.com/office/powerpoint/2010/main" val="70236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9237" y="1922462"/>
            <a:ext cx="6562725"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966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1646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Inferior epigastric artery</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9494" y="1784350"/>
            <a:ext cx="510221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1626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protocol</a:t>
            </a:r>
            <a:endParaRPr lang="en-US" dirty="0"/>
          </a:p>
        </p:txBody>
      </p:sp>
      <p:sp>
        <p:nvSpPr>
          <p:cNvPr id="3" name="Content Placeholder 2"/>
          <p:cNvSpPr>
            <a:spLocks noGrp="1"/>
          </p:cNvSpPr>
          <p:nvPr>
            <p:ph idx="1"/>
          </p:nvPr>
        </p:nvSpPr>
        <p:spPr/>
        <p:txBody>
          <a:bodyPr/>
          <a:lstStyle/>
          <a:p>
            <a:r>
              <a:rPr lang="en-US" dirty="0" smtClean="0"/>
              <a:t>High frequency linear transducer (10MHz)</a:t>
            </a:r>
          </a:p>
          <a:p>
            <a:r>
              <a:rPr lang="en-US" dirty="0" smtClean="0"/>
              <a:t>Perform at rest and with Valsalva manoeuvers</a:t>
            </a:r>
          </a:p>
          <a:p>
            <a:r>
              <a:rPr lang="en-US" dirty="0" smtClean="0"/>
              <a:t>Scan affected side in both transverse and longitudinal planes (compare with contralateral side if required)</a:t>
            </a:r>
          </a:p>
          <a:p>
            <a:r>
              <a:rPr lang="en-US" dirty="0" smtClean="0"/>
              <a:t>In a standing position, if supine negative</a:t>
            </a:r>
          </a:p>
          <a:p>
            <a:r>
              <a:rPr lang="en-US" dirty="0" smtClean="0">
                <a:solidFill>
                  <a:srgbClr val="0070C0"/>
                </a:solidFill>
              </a:rPr>
              <a:t>Diagnosis</a:t>
            </a:r>
            <a:r>
              <a:rPr lang="en-US" dirty="0" smtClean="0"/>
              <a:t>: protrusion of a mass of fat +/- bowel through an abnormal fascial defect</a:t>
            </a:r>
            <a:endParaRPr lang="en-US" dirty="0"/>
          </a:p>
        </p:txBody>
      </p:sp>
    </p:spTree>
    <p:extLst>
      <p:ext uri="{BB962C8B-B14F-4D97-AF65-F5344CB8AC3E}">
        <p14:creationId xmlns:p14="http://schemas.microsoft.com/office/powerpoint/2010/main" val="30025963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Right inguinal region</a:t>
            </a:r>
            <a:endParaRPr lang="en-US" dirty="0"/>
          </a:p>
        </p:txBody>
      </p:sp>
      <p:sp>
        <p:nvSpPr>
          <p:cNvPr id="4" name="Text Placeholder 3"/>
          <p:cNvSpPr>
            <a:spLocks noGrp="1"/>
          </p:cNvSpPr>
          <p:nvPr>
            <p:ph type="body" idx="2"/>
          </p:nvPr>
        </p:nvSpPr>
        <p:spPr/>
        <p:txBody>
          <a:bodyPr>
            <a:normAutofit fontScale="85000" lnSpcReduction="10000"/>
          </a:bodyPr>
          <a:lstStyle/>
          <a:p>
            <a:r>
              <a:rPr lang="en-US" dirty="0"/>
              <a:t>external oblique aponeurosis (E), reflected internal oblique aponeurosis (I), and transversus abdominis muscle (T). Conjoint tendon (C) is medial to deep ring through which passes vas deferens and accompanying artery and vein to form spermatic cord (S). Note superficial ring (</a:t>
            </a:r>
            <a:r>
              <a:rPr lang="en-US" i="1" dirty="0"/>
              <a:t>straight arrow</a:t>
            </a:r>
            <a:r>
              <a:rPr lang="en-US" dirty="0"/>
              <a:t>), inguinal ligament (</a:t>
            </a:r>
            <a:r>
              <a:rPr lang="en-US" i="1" dirty="0"/>
              <a:t>curved arrow</a:t>
            </a:r>
            <a:r>
              <a:rPr lang="en-US" dirty="0"/>
              <a:t>), and transversalis fascia and extraperitoneal fat (F).</a:t>
            </a:r>
            <a:br>
              <a:rPr lang="en-US" dirty="0"/>
            </a:br>
            <a:r>
              <a:rPr lang="en-US" dirty="0"/>
              <a:t/>
            </a:r>
            <a:br>
              <a:rPr lang="en-US" dirty="0"/>
            </a:br>
            <a:r>
              <a:rPr lang="en-US" dirty="0"/>
              <a:t/>
            </a:r>
            <a:br>
              <a:rPr lang="en-US" dirty="0"/>
            </a:br>
            <a:r>
              <a:rPr lang="en-US" dirty="0"/>
              <a:t>Read More: </a:t>
            </a:r>
            <a:r>
              <a:rPr lang="en-US" dirty="0">
                <a:hlinkClick r:id="rId2"/>
              </a:rPr>
              <a:t>http://www.ajronline.org/doi/full/10.2214/AJR.05.1813</a:t>
            </a:r>
            <a:endParaRPr lang="en-US" dirty="0"/>
          </a:p>
          <a:p>
            <a:endParaRPr lang="en-US" dirty="0"/>
          </a:p>
        </p:txBody>
      </p:sp>
      <p:pic>
        <p:nvPicPr>
          <p:cNvPr id="1945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429000" y="1447800"/>
            <a:ext cx="5410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1552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within abdomen </a:t>
            </a:r>
            <a:endParaRPr lang="en-US" dirty="0"/>
          </a:p>
        </p:txBody>
      </p:sp>
      <p:sp>
        <p:nvSpPr>
          <p:cNvPr id="3" name="Text Placeholder 2"/>
          <p:cNvSpPr>
            <a:spLocks noGrp="1"/>
          </p:cNvSpPr>
          <p:nvPr>
            <p:ph type="body" idx="2"/>
          </p:nvPr>
        </p:nvSpPr>
        <p:spPr/>
        <p:txBody>
          <a:bodyPr>
            <a:normAutofit fontScale="85000" lnSpcReduction="20000"/>
          </a:bodyPr>
          <a:lstStyle/>
          <a:p>
            <a:r>
              <a:rPr lang="en-US" dirty="0"/>
              <a:t>Inferior epigastric artery (</a:t>
            </a:r>
            <a:r>
              <a:rPr lang="en-US" i="1" dirty="0"/>
              <a:t>solid straight arrow</a:t>
            </a:r>
            <a:r>
              <a:rPr lang="en-US" dirty="0"/>
              <a:t>), rectus abdominis muscle (R), and inguinal ligament (</a:t>
            </a:r>
            <a:r>
              <a:rPr lang="en-US" i="1" dirty="0"/>
              <a:t>curved arrow</a:t>
            </a:r>
            <a:r>
              <a:rPr lang="en-US" dirty="0"/>
              <a:t>) define boundaries of Hesselbach's triangle (H), location of direct hernia. Indirect inguinal hernia passes through deep ring (</a:t>
            </a:r>
            <a:r>
              <a:rPr lang="en-US" i="1" dirty="0"/>
              <a:t>open arrow</a:t>
            </a:r>
            <a:r>
              <a:rPr lang="en-US" dirty="0"/>
              <a:t>), which is lateral to inferior epigastric artery and above inguinal ligament. Location of femoral hernia (</a:t>
            </a:r>
            <a:r>
              <a:rPr lang="en-US" i="1" dirty="0"/>
              <a:t>asterisk</a:t>
            </a:r>
            <a:r>
              <a:rPr lang="en-US" dirty="0"/>
              <a:t>) is usually lateral to lacunar ligament (L) and inferior in relation to medial inguinal ligament. Note conjoint tendon (C) and vas deferens (</a:t>
            </a:r>
            <a:r>
              <a:rPr lang="en-US" i="1" dirty="0"/>
              <a:t>arrowhead</a:t>
            </a:r>
            <a:r>
              <a:rPr lang="en-US" dirty="0"/>
              <a:t>).</a:t>
            </a:r>
            <a:br>
              <a:rPr lang="en-US" dirty="0"/>
            </a:br>
            <a:r>
              <a:rPr lang="en-US" dirty="0"/>
              <a:t/>
            </a:r>
            <a:br>
              <a:rPr lang="en-US" dirty="0"/>
            </a:br>
            <a:r>
              <a:rPr lang="en-US" dirty="0"/>
              <a:t/>
            </a:r>
            <a:br>
              <a:rPr lang="en-US" dirty="0"/>
            </a:br>
            <a:r>
              <a:rPr lang="en-US" dirty="0"/>
              <a:t>Read More: </a:t>
            </a:r>
            <a:r>
              <a:rPr lang="en-US" dirty="0">
                <a:hlinkClick r:id="rId3"/>
              </a:rPr>
              <a:t>http://www.ajronline.org/doi/full/10.2214/AJR.05.1813</a:t>
            </a:r>
            <a:endParaRPr lang="en-US" dirty="0"/>
          </a:p>
          <a:p>
            <a:endParaRPr lang="en-US" dirty="0"/>
          </a:p>
        </p:txBody>
      </p:sp>
      <p:pic>
        <p:nvPicPr>
          <p:cNvPr id="2048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3733800" y="1447800"/>
            <a:ext cx="4572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7497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Transducer probe positions</a:t>
            </a:r>
            <a:endParaRPr lang="en-US" dirty="0"/>
          </a:p>
        </p:txBody>
      </p:sp>
      <p:sp>
        <p:nvSpPr>
          <p:cNvPr id="2" name="Text Placeholder 1"/>
          <p:cNvSpPr>
            <a:spLocks noGrp="1"/>
          </p:cNvSpPr>
          <p:nvPr>
            <p:ph type="body" idx="2"/>
          </p:nvPr>
        </p:nvSpPr>
        <p:spPr/>
        <p:txBody>
          <a:bodyPr>
            <a:normAutofit fontScale="92500" lnSpcReduction="20000"/>
          </a:bodyPr>
          <a:lstStyle/>
          <a:p>
            <a:r>
              <a:rPr lang="en-US" dirty="0"/>
              <a:t>transducer position to evaluate for </a:t>
            </a:r>
            <a:r>
              <a:rPr lang="en-US" dirty="0" smtClean="0"/>
              <a:t>Spigelian </a:t>
            </a:r>
            <a:r>
              <a:rPr lang="en-US" dirty="0"/>
              <a:t>hernia (1), indirect inguinal hernia (2), direct inguinal hernia (3), and femoral hernia (4). Note locations of inguinal ligament (</a:t>
            </a:r>
            <a:r>
              <a:rPr lang="en-US" i="1" dirty="0"/>
              <a:t>curved arrow</a:t>
            </a:r>
            <a:r>
              <a:rPr lang="en-US" dirty="0"/>
              <a:t>), rectus abdominis muscle (R), lateral boundary of Hesselbach's triangle (H) defined by inferior epigastric artery (</a:t>
            </a:r>
            <a:r>
              <a:rPr lang="en-US" i="1" dirty="0"/>
              <a:t>open arrow</a:t>
            </a:r>
            <a:r>
              <a:rPr lang="en-US" dirty="0"/>
              <a:t>), and spermatic cord (</a:t>
            </a:r>
            <a:r>
              <a:rPr lang="en-US" i="1" dirty="0"/>
              <a:t>arrowhead</a:t>
            </a:r>
            <a:r>
              <a:rPr lang="en-US" dirty="0"/>
              <a:t>).</a:t>
            </a:r>
            <a:br>
              <a:rPr lang="en-US" dirty="0"/>
            </a:br>
            <a:r>
              <a:rPr lang="en-US" dirty="0"/>
              <a:t/>
            </a:r>
            <a:br>
              <a:rPr lang="en-US" dirty="0"/>
            </a:br>
            <a:r>
              <a:rPr lang="en-US" dirty="0"/>
              <a:t/>
            </a:r>
            <a:br>
              <a:rPr lang="en-US" dirty="0"/>
            </a:br>
            <a:r>
              <a:rPr lang="en-US" dirty="0"/>
              <a:t>Read More: </a:t>
            </a:r>
            <a:r>
              <a:rPr lang="en-US" dirty="0">
                <a:hlinkClick r:id="rId2"/>
              </a:rPr>
              <a:t>http://www.ajronline.org/doi/full/10.2214/AJR.05.1813</a:t>
            </a:r>
            <a:endParaRPr lang="en-US" dirty="0"/>
          </a:p>
          <a:p>
            <a:endParaRPr lang="en-US" dirty="0"/>
          </a:p>
        </p:txBody>
      </p:sp>
      <p:pic>
        <p:nvPicPr>
          <p:cNvPr id="921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581400" y="1447800"/>
            <a:ext cx="472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560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1</a:t>
            </a:r>
            <a:endParaRPr lang="en-US" dirty="0"/>
          </a:p>
        </p:txBody>
      </p:sp>
      <p:sp>
        <p:nvSpPr>
          <p:cNvPr id="3" name="Content Placeholder 2"/>
          <p:cNvSpPr>
            <a:spLocks noGrp="1"/>
          </p:cNvSpPr>
          <p:nvPr>
            <p:ph idx="1"/>
          </p:nvPr>
        </p:nvSpPr>
        <p:spPr/>
        <p:txBody>
          <a:bodyPr/>
          <a:lstStyle/>
          <a:p>
            <a:r>
              <a:rPr lang="en-US" dirty="0" smtClean="0"/>
              <a:t>Transverse scan on rectus abdominal muscle, below the umbilicus</a:t>
            </a:r>
          </a:p>
          <a:p>
            <a:r>
              <a:rPr lang="en-US" dirty="0" smtClean="0"/>
              <a:t>Looking for inferior epigastric  vessels, just deep to it</a:t>
            </a:r>
          </a:p>
          <a:p>
            <a:r>
              <a:rPr lang="en-US" dirty="0" smtClean="0"/>
              <a:t>Also location for Spigelian hernias</a:t>
            </a:r>
            <a:endParaRPr lang="en-US" dirty="0"/>
          </a:p>
        </p:txBody>
      </p:sp>
    </p:spTree>
    <p:extLst>
      <p:ext uri="{BB962C8B-B14F-4D97-AF65-F5344CB8AC3E}">
        <p14:creationId xmlns:p14="http://schemas.microsoft.com/office/powerpoint/2010/main" val="1733563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Rectus Abdominis with IEV</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378558"/>
            <a:ext cx="7772400" cy="338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1699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Spigelian Hernia</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096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6952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1902</TotalTime>
  <Words>2057</Words>
  <Application>Microsoft Office PowerPoint</Application>
  <PresentationFormat>On-screen Show (4:3)</PresentationFormat>
  <Paragraphs>341</Paragraphs>
  <Slides>138</Slides>
  <Notes>15</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Metro</vt:lpstr>
      <vt:lpstr>LUMPS and BUMPS</vt:lpstr>
      <vt:lpstr>Clinical History</vt:lpstr>
      <vt:lpstr>Clinical Findings</vt:lpstr>
      <vt:lpstr>Role of Ultrasound</vt:lpstr>
      <vt:lpstr>Scanning Protocol</vt:lpstr>
      <vt:lpstr>Scanning Protocol</vt:lpstr>
      <vt:lpstr>PowerPoint Presentation</vt:lpstr>
      <vt:lpstr>PowerPoint Presentation</vt:lpstr>
      <vt:lpstr>Location Location Location</vt:lpstr>
      <vt:lpstr>Normal Soft Tissues</vt:lpstr>
      <vt:lpstr>Muscle layer longitudinal</vt:lpstr>
      <vt:lpstr>Muscle layer transverse</vt:lpstr>
      <vt:lpstr>Normal Soft Tissues – axilla</vt:lpstr>
      <vt:lpstr>Normal Soft Tissues-chest wall</vt:lpstr>
      <vt:lpstr>Normal Soft Tissues-abdomen</vt:lpstr>
      <vt:lpstr>Normal Soft Tissues-flank</vt:lpstr>
      <vt:lpstr>Normal Soft Tissues-arm</vt:lpstr>
      <vt:lpstr>PowerPoint Presentation</vt:lpstr>
      <vt:lpstr>Where is this mass?</vt:lpstr>
      <vt:lpstr>PowerPoint Presentation</vt:lpstr>
      <vt:lpstr>Characterize Mass</vt:lpstr>
      <vt:lpstr>Vascularity</vt:lpstr>
      <vt:lpstr>Colour Doppler</vt:lpstr>
      <vt:lpstr>Colour Doppler Artifacts</vt:lpstr>
      <vt:lpstr>Colour Doppler Artifacts</vt:lpstr>
      <vt:lpstr>Colour Doppler Controls</vt:lpstr>
      <vt:lpstr>Colour Doppler Controls</vt:lpstr>
      <vt:lpstr>Colour Doppler Controls</vt:lpstr>
      <vt:lpstr>Colour Doppler Controls</vt:lpstr>
      <vt:lpstr>Colour Doppler Controls</vt:lpstr>
      <vt:lpstr>Colour Doppler Controls</vt:lpstr>
      <vt:lpstr>Colour Doppler Tips</vt:lpstr>
      <vt:lpstr>Power Doppler Imaging</vt:lpstr>
      <vt:lpstr>Spectral Doppler</vt:lpstr>
      <vt:lpstr>PowerPoint Presentation</vt:lpstr>
      <vt:lpstr>PowerPoint Presentation</vt:lpstr>
      <vt:lpstr>Cystic Mass?</vt:lpstr>
      <vt:lpstr>Solid Mass</vt:lpstr>
      <vt:lpstr>Complex cyst</vt:lpstr>
      <vt:lpstr>Post-traumatic Pseudoaneurysm</vt:lpstr>
      <vt:lpstr>Post-traumatic Pseudoaneurysm</vt:lpstr>
      <vt:lpstr>Seborrheic keratosis</vt:lpstr>
      <vt:lpstr>Cutaneous mets from lung CA</vt:lpstr>
      <vt:lpstr>Epidermal inclusion cyst/Sebaceous</vt:lpstr>
      <vt:lpstr>Epidermal inclusion cyst/Sebaceous</vt:lpstr>
      <vt:lpstr>Epidermal inclusion cyst/Sebaceous</vt:lpstr>
      <vt:lpstr>Ganglion cyst</vt:lpstr>
      <vt:lpstr>Extensor Digitorum Tenosynovitis</vt:lpstr>
      <vt:lpstr>Baker’s cyst</vt:lpstr>
      <vt:lpstr>MRI Baker’s cyst</vt:lpstr>
      <vt:lpstr>Foreign body</vt:lpstr>
      <vt:lpstr>Foreign Body with inflammation</vt:lpstr>
      <vt:lpstr>Cellulitis</vt:lpstr>
      <vt:lpstr>Phlegmon</vt:lpstr>
      <vt:lpstr>Abscess</vt:lpstr>
      <vt:lpstr>Abscess</vt:lpstr>
      <vt:lpstr>Subcutaneous Hematoma</vt:lpstr>
      <vt:lpstr>Fat Necrosis</vt:lpstr>
      <vt:lpstr>Lipomas</vt:lpstr>
      <vt:lpstr>Subcutaneous Lipoma</vt:lpstr>
      <vt:lpstr>Subcutaneous Lipoma</vt:lpstr>
      <vt:lpstr>Subcutaneous Lipoma</vt:lpstr>
      <vt:lpstr>Deep Lipomas</vt:lpstr>
      <vt:lpstr>Not a Lipoma</vt:lpstr>
      <vt:lpstr>Intramuscular hematomas</vt:lpstr>
      <vt:lpstr>Intramuscular hematoma</vt:lpstr>
      <vt:lpstr>Intramuscular hematoma</vt:lpstr>
      <vt:lpstr>Where is this mass?</vt:lpstr>
      <vt:lpstr>Osseous lesion</vt:lpstr>
      <vt:lpstr>Frontal bone osteoma</vt:lpstr>
      <vt:lpstr>Lesion on head of 11 year old?</vt:lpstr>
      <vt:lpstr>What is the next step?</vt:lpstr>
      <vt:lpstr>What is it involving?</vt:lpstr>
      <vt:lpstr>Langerhans Cell Histiocytosis</vt:lpstr>
      <vt:lpstr>Where is this?</vt:lpstr>
      <vt:lpstr>PowerPoint Presentation</vt:lpstr>
      <vt:lpstr>Is there flow within?</vt:lpstr>
      <vt:lpstr>Is there flow within?</vt:lpstr>
      <vt:lpstr>Flow in periphery only</vt:lpstr>
      <vt:lpstr>Perianal fistula with abscess</vt:lpstr>
      <vt:lpstr>Worrisome Features</vt:lpstr>
      <vt:lpstr>Pitfalls</vt:lpstr>
      <vt:lpstr>PowerPoint Presentation</vt:lpstr>
      <vt:lpstr>Inguinal hernias </vt:lpstr>
      <vt:lpstr>Anterior abdominal wall X-section</vt:lpstr>
      <vt:lpstr>PowerPoint Presentation</vt:lpstr>
      <vt:lpstr>PowerPoint Presentation</vt:lpstr>
      <vt:lpstr>PowerPoint Presentation</vt:lpstr>
      <vt:lpstr>PowerPoint Presentation</vt:lpstr>
      <vt:lpstr>PowerPoint Presentation</vt:lpstr>
      <vt:lpstr>PowerPoint Presentation</vt:lpstr>
      <vt:lpstr>Inferior epigastric artery</vt:lpstr>
      <vt:lpstr>Scanning protocol</vt:lpstr>
      <vt:lpstr>Right inguinal region</vt:lpstr>
      <vt:lpstr>From within abdomen </vt:lpstr>
      <vt:lpstr>Transducer probe positions</vt:lpstr>
      <vt:lpstr>Number 1</vt:lpstr>
      <vt:lpstr>Rectus Abdominis with IEV</vt:lpstr>
      <vt:lpstr>Spigelian Hernia</vt:lpstr>
      <vt:lpstr>Right Spigelian Hernia</vt:lpstr>
      <vt:lpstr>Move towards Position 2</vt:lpstr>
      <vt:lpstr>Number 2</vt:lpstr>
      <vt:lpstr>Transducer Probe 2 position</vt:lpstr>
      <vt:lpstr>Inguinal ligament</vt:lpstr>
      <vt:lpstr>Deep inguinal ring</vt:lpstr>
      <vt:lpstr>Indirect hernia</vt:lpstr>
      <vt:lpstr>Move towards position 3</vt:lpstr>
      <vt:lpstr>Number 3</vt:lpstr>
      <vt:lpstr>Direct hernia</vt:lpstr>
      <vt:lpstr>Move towards position 4</vt:lpstr>
      <vt:lpstr>Number 4</vt:lpstr>
      <vt:lpstr>Greater saphenous vein</vt:lpstr>
      <vt:lpstr>Greater saphenous vein landmark</vt:lpstr>
      <vt:lpstr>Femoral Hernia </vt:lpstr>
      <vt:lpstr>Femoral Hernia</vt:lpstr>
      <vt:lpstr>Schematic review</vt:lpstr>
      <vt:lpstr>Review</vt:lpstr>
      <vt:lpstr>PowerPoint Presentation</vt:lpstr>
      <vt:lpstr>PowerPoint Presentation</vt:lpstr>
      <vt:lpstr>PowerPoint Presentation</vt:lpstr>
      <vt:lpstr>PowerPoint Presentation</vt:lpstr>
      <vt:lpstr>PowerPoint Presentation</vt:lpstr>
      <vt:lpstr>Hernias</vt:lpstr>
      <vt:lpstr>Hernias</vt:lpstr>
      <vt:lpstr>PowerPoint Presentation</vt:lpstr>
      <vt:lpstr>Incarcerated abdominal hernia</vt:lpstr>
      <vt:lpstr>Incarcerated abdominal wall hernia with dilated nonreducible small bowel loops and fluid in the hernia</vt:lpstr>
      <vt:lpstr>Strangulated inguinal hernia with dilated bowel loop</vt:lpstr>
      <vt:lpstr>Don’t forget</vt:lpstr>
      <vt:lpstr>Diastasis Recti</vt:lpstr>
      <vt:lpstr>Linea alba</vt:lpstr>
      <vt:lpstr>Progressive weakening of Linea Alba</vt:lpstr>
      <vt:lpstr>Static &amp; Dynamic Image of Diastasis</vt:lpstr>
      <vt:lpstr>Diastasis </vt:lpstr>
      <vt:lpstr>Diastasis </vt:lpstr>
      <vt:lpstr>Diastasis </vt:lpstr>
      <vt:lpstr>PowerPoint Presentation</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Valerio</dc:creator>
  <cp:lastModifiedBy>Steve Valerio</cp:lastModifiedBy>
  <cp:revision>145</cp:revision>
  <dcterms:created xsi:type="dcterms:W3CDTF">2016-03-14T14:20:55Z</dcterms:created>
  <dcterms:modified xsi:type="dcterms:W3CDTF">2016-04-17T01:25:32Z</dcterms:modified>
</cp:coreProperties>
</file>